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1" r:id="rId2"/>
  </p:sldMasterIdLst>
  <p:notesMasterIdLst>
    <p:notesMasterId r:id="rId23"/>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12192000" cy="6858000"/>
  <p:notesSz cx="6858000" cy="9144000"/>
  <p:embeddedFontLst>
    <p:embeddedFont>
      <p:font typeface="Helvetica Neue" panose="020B0604020202020204" charset="0"/>
      <p:regular r:id="rId24"/>
      <p:bold r:id="rId25"/>
      <p:italic r:id="rId26"/>
      <p:boldItalic r:id="rId27"/>
    </p:embeddedFont>
    <p:embeddedFont>
      <p:font typeface="Calibri" panose="020F0502020204030204" pitchFamily="34" charset="0"/>
      <p:regular r:id="rId28"/>
      <p:bold r:id="rId29"/>
      <p:italic r:id="rId30"/>
      <p:boldItalic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2" roundtripDataSignature="AMtx7mjFd3giSxQXxZA/F8mg3Z3lNGw6P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242" autoAdjust="0"/>
  </p:normalViewPr>
  <p:slideViewPr>
    <p:cSldViewPr snapToGrid="0">
      <p:cViewPr varScale="1">
        <p:scale>
          <a:sx n="73" d="100"/>
          <a:sy n="73" d="100"/>
        </p:scale>
        <p:origin x="54" y="2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3.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2.fntdata"/><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fntdata"/><Relationship Id="rId32" Type="http://customschemas.google.com/relationships/presentationmetadata" Target="meta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8.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s-E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003109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
        <p:cNvGrpSpPr/>
        <p:nvPr/>
      </p:nvGrpSpPr>
      <p:grpSpPr>
        <a:xfrm>
          <a:off x="0" y="0"/>
          <a:ext cx="0" cy="0"/>
          <a:chOff x="0" y="0"/>
          <a:chExt cx="0" cy="0"/>
        </a:xfrm>
      </p:grpSpPr>
      <p:sp>
        <p:nvSpPr>
          <p:cNvPr id="31" name="Google Shape;3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 name="Google Shape;32;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7478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s-ES" dirty="0" smtClean="0"/>
              <a:t>Šios pamokos metu parodysime „InCrea+“ mokymo programos pagrindus ir ištirsime, kaip užtikrinti įtraukimą į klases.</a:t>
            </a:r>
            <a:endParaRPr dirty="0"/>
          </a:p>
        </p:txBody>
      </p:sp>
      <p:sp>
        <p:nvSpPr>
          <p:cNvPr id="41" name="Google Shape;4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17873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
        <p:cNvGrpSpPr/>
        <p:nvPr/>
      </p:nvGrpSpPr>
      <p:grpSpPr>
        <a:xfrm>
          <a:off x="0" y="0"/>
          <a:ext cx="0" cy="0"/>
          <a:chOff x="0" y="0"/>
          <a:chExt cx="0" cy="0"/>
        </a:xfrm>
      </p:grpSpPr>
      <p:sp>
        <p:nvSpPr>
          <p:cNvPr id="45" name="Google Shape;4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 name="Google Shape;4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 name="Google Shape;4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s-ES"/>
              <a:t>3</a:t>
            </a:fld>
            <a:endParaRPr/>
          </a:p>
        </p:txBody>
      </p:sp>
    </p:spTree>
    <p:extLst>
      <p:ext uri="{BB962C8B-B14F-4D97-AF65-F5344CB8AC3E}">
        <p14:creationId xmlns:p14="http://schemas.microsoft.com/office/powerpoint/2010/main" val="61892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g11085746b30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 name="Google Shape;54;g11085746b30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5" name="Google Shape;55;g11085746b30_0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4</a:t>
            </a:fld>
            <a:endParaRPr/>
          </a:p>
        </p:txBody>
      </p:sp>
    </p:spTree>
    <p:extLst>
      <p:ext uri="{BB962C8B-B14F-4D97-AF65-F5344CB8AC3E}">
        <p14:creationId xmlns:p14="http://schemas.microsoft.com/office/powerpoint/2010/main" val="1132774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11085746b30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 name="Google Shape;62;g11085746b30_0_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3" name="Google Shape;63;g11085746b30_0_1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5</a:t>
            </a:fld>
            <a:endParaRPr/>
          </a:p>
        </p:txBody>
      </p:sp>
    </p:spTree>
    <p:extLst>
      <p:ext uri="{BB962C8B-B14F-4D97-AF65-F5344CB8AC3E}">
        <p14:creationId xmlns:p14="http://schemas.microsoft.com/office/powerpoint/2010/main" val="1413497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11085746b30_0_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 name="Google Shape;73;g11085746b30_0_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lt-LT" dirty="0" smtClean="0"/>
              <a:t>Remiantis šalyse partnerėse atliktais tyrimais, buvo akivaizdu, kad yra nemažai labai svarbių </a:t>
            </a:r>
            <a:r>
              <a:rPr lang="lt-LT" dirty="0" err="1" smtClean="0"/>
              <a:t>įtraukties</a:t>
            </a:r>
            <a:r>
              <a:rPr lang="lt-LT" dirty="0" smtClean="0"/>
              <a:t> iššūkių. Didžiausią įtaką daro kultūriniai, socialiniai ir ekonominiai, socialiniai, fiziniai, kognityviniai, elgsenos, gabumai ir talentai, todėl mūsų mokymo programoje pagrindinis dėmesys skiriamas darbui, siekiant panaikinti šias </a:t>
            </a:r>
            <a:r>
              <a:rPr lang="lt-LT" dirty="0" err="1" smtClean="0"/>
              <a:t>įtraukties</a:t>
            </a:r>
            <a:r>
              <a:rPr lang="lt-LT" dirty="0" smtClean="0"/>
              <a:t> kliūtis.</a:t>
            </a:r>
            <a:endParaRPr dirty="0"/>
          </a:p>
        </p:txBody>
      </p:sp>
      <p:sp>
        <p:nvSpPr>
          <p:cNvPr id="74" name="Google Shape;74;g11085746b30_0_2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6</a:t>
            </a:fld>
            <a:endParaRPr/>
          </a:p>
        </p:txBody>
      </p:sp>
    </p:spTree>
    <p:extLst>
      <p:ext uri="{BB962C8B-B14F-4D97-AF65-F5344CB8AC3E}">
        <p14:creationId xmlns:p14="http://schemas.microsoft.com/office/powerpoint/2010/main" val="1465482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0" name="Google Shape;80;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1" name="Google Shape;81;p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7</a:t>
            </a:fld>
            <a:endParaRPr/>
          </a:p>
        </p:txBody>
      </p:sp>
    </p:spTree>
    <p:extLst>
      <p:ext uri="{BB962C8B-B14F-4D97-AF65-F5344CB8AC3E}">
        <p14:creationId xmlns:p14="http://schemas.microsoft.com/office/powerpoint/2010/main" val="1809812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11085746b30_0_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g11085746b30_0_3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88" name="Google Shape;88;g11085746b30_0_3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8</a:t>
            </a:fld>
            <a:endParaRPr/>
          </a:p>
        </p:txBody>
      </p:sp>
    </p:spTree>
    <p:extLst>
      <p:ext uri="{BB962C8B-B14F-4D97-AF65-F5344CB8AC3E}">
        <p14:creationId xmlns:p14="http://schemas.microsoft.com/office/powerpoint/2010/main" val="35895986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97" name="Google Shape;97;p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9</a:t>
            </a:fld>
            <a:endParaRPr/>
          </a:p>
        </p:txBody>
      </p:sp>
    </p:spTree>
    <p:extLst>
      <p:ext uri="{BB962C8B-B14F-4D97-AF65-F5344CB8AC3E}">
        <p14:creationId xmlns:p14="http://schemas.microsoft.com/office/powerpoint/2010/main" val="23696955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11085746b30_0_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 name="Google Shape;105;g11085746b30_0_4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lt-LT" sz="1000" dirty="0" smtClean="0">
                <a:solidFill>
                  <a:srgbClr val="141414"/>
                </a:solidFill>
                <a:latin typeface="Arial"/>
                <a:ea typeface="Arial"/>
                <a:cs typeface="Arial"/>
                <a:sym typeface="Arial"/>
              </a:rPr>
              <a:t>Dešimt pagrindinių gyvenimo įgūdžių, kuriuos nustatė Pasaulio sveikatos organizacija (PSO), yra laikomi itin svarbiais XXI amžiuje. Remdamiesi naujausiais tarptautiniais pasiūlymais, daugiausia dėmesio skiriančiais vaikams ir paaugliams, ir </a:t>
            </a:r>
            <a:r>
              <a:rPr lang="lt-LT" sz="1000" dirty="0" err="1" smtClean="0">
                <a:solidFill>
                  <a:srgbClr val="141414"/>
                </a:solidFill>
                <a:latin typeface="Arial"/>
                <a:ea typeface="Arial"/>
                <a:cs typeface="Arial"/>
                <a:sym typeface="Arial"/>
              </a:rPr>
              <a:t>InCrea</a:t>
            </a:r>
            <a:r>
              <a:rPr lang="lt-LT" sz="1000" dirty="0" smtClean="0">
                <a:solidFill>
                  <a:srgbClr val="141414"/>
                </a:solidFill>
                <a:latin typeface="Arial"/>
                <a:ea typeface="Arial"/>
                <a:cs typeface="Arial"/>
                <a:sym typeface="Arial"/>
              </a:rPr>
              <a:t>+ tarptautinės apklausos rezultatais, šiuos įgūdžius skirsime į 3 pagrindines kategorijas (</a:t>
            </a:r>
            <a:r>
              <a:rPr lang="lt-LT" sz="1000" dirty="0" err="1" smtClean="0">
                <a:solidFill>
                  <a:srgbClr val="141414"/>
                </a:solidFill>
                <a:latin typeface="Arial"/>
                <a:ea typeface="Arial"/>
                <a:cs typeface="Arial"/>
                <a:sym typeface="Arial"/>
              </a:rPr>
              <a:t>Trilling</a:t>
            </a:r>
            <a:r>
              <a:rPr lang="lt-LT" sz="1000" dirty="0" smtClean="0">
                <a:solidFill>
                  <a:srgbClr val="141414"/>
                </a:solidFill>
                <a:latin typeface="Arial"/>
                <a:ea typeface="Arial"/>
                <a:cs typeface="Arial"/>
                <a:sym typeface="Arial"/>
              </a:rPr>
              <a:t> &amp; </a:t>
            </a:r>
            <a:r>
              <a:rPr lang="lt-LT" sz="1000" dirty="0" err="1" smtClean="0">
                <a:solidFill>
                  <a:srgbClr val="141414"/>
                </a:solidFill>
                <a:latin typeface="Arial"/>
                <a:ea typeface="Arial"/>
                <a:cs typeface="Arial"/>
                <a:sym typeface="Arial"/>
              </a:rPr>
              <a:t>Fadel</a:t>
            </a:r>
            <a:r>
              <a:rPr lang="lt-LT" sz="1000" dirty="0" smtClean="0">
                <a:solidFill>
                  <a:srgbClr val="141414"/>
                </a:solidFill>
                <a:latin typeface="Arial"/>
                <a:ea typeface="Arial"/>
                <a:cs typeface="Arial"/>
                <a:sym typeface="Arial"/>
              </a:rPr>
              <a:t>, 2009): 1. Mokymosi įgūdžiai (kritinis mąstymas, kūrybiškumas, bendradarbiavimas, bendravimas, problemų sprendimas) 2. Raštingumo įgūdžiai (informacinis raštingumas, žiniasklaidos raštingumas, technologijų raštingumas) 3. Gyvenimo įgūdžiai (</a:t>
            </a:r>
            <a:r>
              <a:rPr lang="lt-LT" sz="1000" dirty="0" err="1" smtClean="0">
                <a:solidFill>
                  <a:srgbClr val="141414"/>
                </a:solidFill>
                <a:latin typeface="Arial"/>
                <a:ea typeface="Arial"/>
                <a:cs typeface="Arial"/>
                <a:sym typeface="Arial"/>
              </a:rPr>
              <a:t>empatija</a:t>
            </a:r>
            <a:r>
              <a:rPr lang="lt-LT" sz="1000" dirty="0" smtClean="0">
                <a:solidFill>
                  <a:srgbClr val="141414"/>
                </a:solidFill>
                <a:latin typeface="Arial"/>
                <a:ea typeface="Arial"/>
                <a:cs typeface="Arial"/>
                <a:sym typeface="Arial"/>
              </a:rPr>
              <a:t>, lankstumas ir prisitaikymas, lyderystė, iniciatyvumas ir savarankiškumas, socialinė ir tarpkultūrinė sąveika). „</a:t>
            </a:r>
            <a:r>
              <a:rPr lang="lt-LT" sz="1000" dirty="0" err="1" smtClean="0">
                <a:solidFill>
                  <a:srgbClr val="141414"/>
                </a:solidFill>
                <a:latin typeface="Arial"/>
                <a:ea typeface="Arial"/>
                <a:cs typeface="Arial"/>
                <a:sym typeface="Arial"/>
              </a:rPr>
              <a:t>InCrea</a:t>
            </a:r>
            <a:r>
              <a:rPr lang="lt-LT" sz="1000" dirty="0" smtClean="0">
                <a:solidFill>
                  <a:srgbClr val="141414"/>
                </a:solidFill>
                <a:latin typeface="Arial"/>
                <a:ea typeface="Arial"/>
                <a:cs typeface="Arial"/>
                <a:sym typeface="Arial"/>
              </a:rPr>
              <a:t>+ Curriculum“ veikla apima šiuos tris įgūdžių rinkinius.</a:t>
            </a:r>
            <a:endParaRPr dirty="0"/>
          </a:p>
        </p:txBody>
      </p:sp>
      <p:sp>
        <p:nvSpPr>
          <p:cNvPr id="106" name="Google Shape;106;g11085746b30_0_4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10</a:t>
            </a:fld>
            <a:endParaRPr/>
          </a:p>
        </p:txBody>
      </p:sp>
    </p:spTree>
    <p:extLst>
      <p:ext uri="{BB962C8B-B14F-4D97-AF65-F5344CB8AC3E}">
        <p14:creationId xmlns:p14="http://schemas.microsoft.com/office/powerpoint/2010/main" val="3941121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11085746b30_0_6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2" name="Google Shape;122;g11085746b30_0_6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just" rtl="0">
              <a:lnSpc>
                <a:spcPct val="100000"/>
              </a:lnSpc>
              <a:spcBef>
                <a:spcPts val="0"/>
              </a:spcBef>
              <a:spcAft>
                <a:spcPts val="0"/>
              </a:spcAft>
              <a:buClr>
                <a:schemeClr val="dk1"/>
              </a:buClr>
              <a:buSzPts val="1100"/>
              <a:buFont typeface="Arial"/>
              <a:buNone/>
            </a:pPr>
            <a:r>
              <a:rPr lang="lt-LT" sz="1300" dirty="0" smtClean="0">
                <a:solidFill>
                  <a:srgbClr val="141414"/>
                </a:solidFill>
                <a:latin typeface="Helvetica Neue"/>
                <a:ea typeface="Helvetica Neue"/>
                <a:cs typeface="Helvetica Neue"/>
                <a:sym typeface="Helvetica Neue"/>
              </a:rPr>
              <a:t>Įvairios meno klasifikacijos apima vaizduojamąjį meną, vizualųjį meną, plastinį meną, </a:t>
            </a:r>
            <a:r>
              <a:rPr lang="lt-LT" sz="1300" dirty="0" err="1" smtClean="0">
                <a:solidFill>
                  <a:srgbClr val="141414"/>
                </a:solidFill>
                <a:latin typeface="Helvetica Neue"/>
                <a:ea typeface="Helvetica Neue"/>
                <a:cs typeface="Helvetica Neue"/>
                <a:sym typeface="Helvetica Neue"/>
              </a:rPr>
              <a:t>performanso</a:t>
            </a:r>
            <a:r>
              <a:rPr lang="lt-LT" sz="1300" dirty="0" smtClean="0">
                <a:solidFill>
                  <a:srgbClr val="141414"/>
                </a:solidFill>
                <a:latin typeface="Helvetica Neue"/>
                <a:ea typeface="Helvetica Neue"/>
                <a:cs typeface="Helvetica Neue"/>
                <a:sym typeface="Helvetica Neue"/>
              </a:rPr>
              <a:t> meną, taikomąjį meną ir dekoratyvinį meną (</a:t>
            </a:r>
            <a:r>
              <a:rPr lang="lt-LT" sz="1300" dirty="0" err="1" smtClean="0">
                <a:solidFill>
                  <a:srgbClr val="141414"/>
                </a:solidFill>
                <a:latin typeface="Helvetica Neue"/>
                <a:ea typeface="Helvetica Neue"/>
                <a:cs typeface="Helvetica Neue"/>
                <a:sym typeface="Helvetica Neue"/>
              </a:rPr>
              <a:t>Bernard</a:t>
            </a:r>
            <a:r>
              <a:rPr lang="lt-LT" sz="1300" dirty="0" smtClean="0">
                <a:solidFill>
                  <a:srgbClr val="141414"/>
                </a:solidFill>
                <a:latin typeface="Helvetica Neue"/>
                <a:ea typeface="Helvetica Neue"/>
                <a:cs typeface="Helvetica Neue"/>
                <a:sym typeface="Helvetica Neue"/>
              </a:rPr>
              <a:t>, 2020).Mokymo programa sutelks dėmesį į visas šias keturias meno sritis ir apims veiklą, susijusią su garsiomis meninėmis raiškomis ir meno kūrimu.</a:t>
            </a:r>
            <a:endParaRPr dirty="0"/>
          </a:p>
        </p:txBody>
      </p:sp>
      <p:sp>
        <p:nvSpPr>
          <p:cNvPr id="123" name="Google Shape;123;g11085746b30_0_6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11</a:t>
            </a:fld>
            <a:endParaRPr/>
          </a:p>
        </p:txBody>
      </p:sp>
    </p:spTree>
    <p:extLst>
      <p:ext uri="{BB962C8B-B14F-4D97-AF65-F5344CB8AC3E}">
        <p14:creationId xmlns:p14="http://schemas.microsoft.com/office/powerpoint/2010/main" val="31189068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11085746b30_0_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9" name="Google Shape;129;g11085746b30_0_7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lt-LT" dirty="0" smtClean="0"/>
              <a:t>UDM 3 pagrindiniai principai: Įtraukimas -&gt;</a:t>
            </a:r>
            <a:r>
              <a:rPr lang="es-ES" dirty="0" smtClean="0"/>
              <a:t> </a:t>
            </a:r>
            <a:r>
              <a:rPr lang="lt-LT" dirty="0" smtClean="0"/>
              <a:t>Pagal UDM, mokytojai skatinami ieškoti įvairių būdų, kaip įtraukti ir motyvuoti mokinius. Šiuo atveju žaidimai, mokymasis veikiant ir t.t. yra daugiau nei sveikintini. Atstovavimas -&gt;</a:t>
            </a:r>
            <a:r>
              <a:rPr lang="es-ES" dirty="0" smtClean="0"/>
              <a:t> </a:t>
            </a:r>
            <a:r>
              <a:rPr lang="lt-LT" dirty="0" smtClean="0"/>
              <a:t>UDM rekomenduoja informaciją ir mokymosi turinį pateikti daugiau nei vienu formatu (tekstu, garsu, vaizdo įrašu ir kt.). Tokiu būdu mokiniai turės galimybę susipažinti su ta pačia įvairiai paaiškinta informacija ir sužinoti, koks būdas jiems yra geriausias; Išraiška -&gt;</a:t>
            </a:r>
            <a:r>
              <a:rPr lang="es-ES" dirty="0" smtClean="0"/>
              <a:t> </a:t>
            </a:r>
            <a:r>
              <a:rPr lang="lt-LT" dirty="0" smtClean="0"/>
              <a:t>Šis paskutinis principas, susijęs su ankstesniais dviem, remiasi UDM patarimu pasiūlyti mokiniams daugiau įdegio, kaip bendrauti su studijuojama medžiaga ir parodyti, ką išmoko </a:t>
            </a:r>
            <a:r>
              <a:rPr lang="lt-LT" smtClean="0"/>
              <a:t>ir ką suprato</a:t>
            </a:r>
            <a:r>
              <a:rPr lang="lt-LT" dirty="0" smtClean="0"/>
              <a:t>.</a:t>
            </a:r>
            <a:endParaRPr dirty="0"/>
          </a:p>
        </p:txBody>
      </p:sp>
      <p:sp>
        <p:nvSpPr>
          <p:cNvPr id="130" name="Google Shape;130;g11085746b30_0_7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12</a:t>
            </a:fld>
            <a:endParaRPr/>
          </a:p>
        </p:txBody>
      </p:sp>
    </p:spTree>
    <p:extLst>
      <p:ext uri="{BB962C8B-B14F-4D97-AF65-F5344CB8AC3E}">
        <p14:creationId xmlns:p14="http://schemas.microsoft.com/office/powerpoint/2010/main" val="26473293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11085746b30_0_7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0" name="Google Shape;140;g11085746b30_0_7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lt-LT" dirty="0" smtClean="0"/>
              <a:t>Remiantis šiais pagrindais, buvo sukurta </a:t>
            </a:r>
            <a:r>
              <a:rPr lang="lt-LT" dirty="0" err="1" smtClean="0"/>
              <a:t>InCrea</a:t>
            </a:r>
            <a:r>
              <a:rPr lang="lt-LT" dirty="0" smtClean="0"/>
              <a:t>+ mokymo programa. Projekto partnerių iš visos Europos surinkta geroji praktika buvo pagrindas kuriant mokymo programą, kurioje ypač atsižvelgiama į XXI amžiaus įgūdžius ir UDL principus. Mokymo programoje yra keletas veiklų, parodančių, kaip edukacinis meno kūrimas gali skatinti </a:t>
            </a:r>
            <a:r>
              <a:rPr lang="lt-LT" dirty="0" err="1" smtClean="0"/>
              <a:t>įtrauktį</a:t>
            </a:r>
            <a:r>
              <a:rPr lang="lt-LT" dirty="0" smtClean="0"/>
              <a:t> mokyklose.</a:t>
            </a:r>
            <a:endParaRPr dirty="0"/>
          </a:p>
        </p:txBody>
      </p:sp>
      <p:sp>
        <p:nvSpPr>
          <p:cNvPr id="141" name="Google Shape;141;g11085746b30_0_7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13</a:t>
            </a:fld>
            <a:endParaRPr/>
          </a:p>
        </p:txBody>
      </p:sp>
    </p:spTree>
    <p:extLst>
      <p:ext uri="{BB962C8B-B14F-4D97-AF65-F5344CB8AC3E}">
        <p14:creationId xmlns:p14="http://schemas.microsoft.com/office/powerpoint/2010/main" val="7517747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lt-LT" dirty="0" smtClean="0"/>
              <a:t>Mokymo programa skatins daugybę įvairių ir didelį poveikį darančių </a:t>
            </a:r>
            <a:r>
              <a:rPr lang="lt-LT" dirty="0" err="1" smtClean="0"/>
              <a:t>privalumų</a:t>
            </a:r>
            <a:r>
              <a:rPr lang="lt-LT" dirty="0" smtClean="0"/>
              <a:t>.</a:t>
            </a:r>
          </a:p>
          <a:p>
            <a:pPr marL="0" lvl="0" indent="0" algn="l" rtl="0">
              <a:lnSpc>
                <a:spcPct val="100000"/>
              </a:lnSpc>
              <a:spcBef>
                <a:spcPts val="0"/>
              </a:spcBef>
              <a:spcAft>
                <a:spcPts val="0"/>
              </a:spcAft>
              <a:buSzPts val="1400"/>
              <a:buNone/>
            </a:pPr>
            <a:r>
              <a:rPr lang="lt-LT" dirty="0" smtClean="0"/>
              <a:t>Mokymosi indeksai orientuoti į trumpalaikę ir ilgalaikę naudą.</a:t>
            </a:r>
            <a:endParaRPr dirty="0"/>
          </a:p>
        </p:txBody>
      </p:sp>
      <p:sp>
        <p:nvSpPr>
          <p:cNvPr id="149" name="Google Shape;149;p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14</a:t>
            </a:fld>
            <a:endParaRPr/>
          </a:p>
        </p:txBody>
      </p:sp>
    </p:spTree>
    <p:extLst>
      <p:ext uri="{BB962C8B-B14F-4D97-AF65-F5344CB8AC3E}">
        <p14:creationId xmlns:p14="http://schemas.microsoft.com/office/powerpoint/2010/main" val="108220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1116def4ce1_0_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5" name="Google Shape;155;g1116def4ce1_0_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lt-LT" dirty="0" smtClean="0"/>
              <a:t>Dar kartą pabrėžiama, kaip svarbu žinoti savo mokinius – jų kilmę, sritis, kuriose jie klesti, arba sritis, kuriose yra daugiau iššūkių. Aiškus lūkesčių, susijusių su jų amžiumi, supratimas taip pat gali padėti mums pasirinkti amžių atitinkantį turinį ir </a:t>
            </a:r>
            <a:r>
              <a:rPr lang="lt-LT" dirty="0" err="1" smtClean="0"/>
              <a:t>veiklą.Tai</a:t>
            </a:r>
            <a:r>
              <a:rPr lang="lt-LT" dirty="0" smtClean="0"/>
              <a:t> padeda susidaryti aiškią idėją apie besimokančiųjų poreikius, atsižvelgiant į jų norus, stipriąsias puses ir pažeidžiamumą.</a:t>
            </a:r>
            <a:endParaRPr b="1" dirty="0"/>
          </a:p>
        </p:txBody>
      </p:sp>
      <p:sp>
        <p:nvSpPr>
          <p:cNvPr id="156" name="Google Shape;156;g1116def4ce1_0_2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15</a:t>
            </a:fld>
            <a:endParaRPr/>
          </a:p>
        </p:txBody>
      </p:sp>
    </p:spTree>
    <p:extLst>
      <p:ext uri="{BB962C8B-B14F-4D97-AF65-F5344CB8AC3E}">
        <p14:creationId xmlns:p14="http://schemas.microsoft.com/office/powerpoint/2010/main" val="17681872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113134a0ab3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Google Shape;163;g113134a0ab3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64" name="Google Shape;164;g113134a0ab3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16</a:t>
            </a:fld>
            <a:endParaRPr/>
          </a:p>
        </p:txBody>
      </p:sp>
    </p:spTree>
    <p:extLst>
      <p:ext uri="{BB962C8B-B14F-4D97-AF65-F5344CB8AC3E}">
        <p14:creationId xmlns:p14="http://schemas.microsoft.com/office/powerpoint/2010/main" val="37638126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113134a0ab3_0_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0" name="Google Shape;170;g113134a0ab3_0_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SzPts val="1400"/>
              <a:buNone/>
            </a:pPr>
            <a:r>
              <a:rPr lang="lt-LT" sz="1100" dirty="0" smtClean="0">
                <a:latin typeface="Arial"/>
                <a:ea typeface="Arial"/>
                <a:cs typeface="Arial"/>
                <a:sym typeface="Arial"/>
              </a:rPr>
              <a:t>Projekto INCREA komanda sukūrė du įrankius, skirtus šiam žingsniui atlikti, t. y. POREIKIŲ ĮVERTINIMO KONTROLNĮ SĄRAŠĄ ir GALIŲ IR SUNKUMŲ KLAUSIMYNĄ. Juos mokytojas turi naudoti kaip atspirties tašką, kai nusprendžia imtis </a:t>
            </a:r>
            <a:r>
              <a:rPr lang="lt-LT" sz="1100" dirty="0" err="1" smtClean="0">
                <a:latin typeface="Arial"/>
                <a:ea typeface="Arial"/>
                <a:cs typeface="Arial"/>
                <a:sym typeface="Arial"/>
              </a:rPr>
              <a:t>įtraukiosios</a:t>
            </a:r>
            <a:r>
              <a:rPr lang="lt-LT" sz="1100" dirty="0" smtClean="0">
                <a:latin typeface="Arial"/>
                <a:ea typeface="Arial"/>
                <a:cs typeface="Arial"/>
                <a:sym typeface="Arial"/>
              </a:rPr>
              <a:t> edukacinės dailės kūrimo. Baigę šias dvi priemones, mokytojai galės apmąstyti, kokios yra pagrindinės atskirties rizikos rūšys, vaikų stipriąsias puses, materialinę bazę ir bendruomenę/ekspertus, su kuriais jie dirbs savo kontekste. Vykdant procesą taip pat rekomenduojama, kad mokytojas žinotų ir suprastų, kokia rizika ir jos pagrindas yra pašalinamas mokykloje ar klasėje – tiesiog identifikuoti „skirtingus vaikus“, suprasti, kodėl jie yra laikomi tokiais, ar jie jau susiduria su atskirtimi ir kokie jų poreikiai. Tai daroma naudojant KONTROLINĮ SĄRAŠĄ, taip pat stebint, tiesiogiai diskutuojant privačiai arba grupėse, konsultuojantis su mokyklos konsultantu, vadovu ir tėvais.</a:t>
            </a:r>
            <a:endParaRPr dirty="0"/>
          </a:p>
        </p:txBody>
      </p:sp>
      <p:sp>
        <p:nvSpPr>
          <p:cNvPr id="171" name="Google Shape;171;g113134a0ab3_0_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s-ES"/>
              <a:t>17</a:t>
            </a:fld>
            <a:endParaRPr/>
          </a:p>
        </p:txBody>
      </p:sp>
    </p:spTree>
    <p:extLst>
      <p:ext uri="{BB962C8B-B14F-4D97-AF65-F5344CB8AC3E}">
        <p14:creationId xmlns:p14="http://schemas.microsoft.com/office/powerpoint/2010/main" val="30558785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111a8f93526_0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g111a8f93526_0_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Clr>
                <a:schemeClr val="dk1"/>
              </a:buClr>
              <a:buSzPts val="1100"/>
              <a:buFont typeface="Arial"/>
              <a:buNone/>
            </a:pPr>
            <a:endParaRPr sz="1100">
              <a:latin typeface="Arial"/>
              <a:ea typeface="Arial"/>
              <a:cs typeface="Arial"/>
              <a:sym typeface="Arial"/>
            </a:endParaRPr>
          </a:p>
        </p:txBody>
      </p:sp>
      <p:sp>
        <p:nvSpPr>
          <p:cNvPr id="179" name="Google Shape;179;g111a8f93526_0_1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18</a:t>
            </a:fld>
            <a:endParaRPr/>
          </a:p>
        </p:txBody>
      </p:sp>
    </p:spTree>
    <p:extLst>
      <p:ext uri="{BB962C8B-B14F-4D97-AF65-F5344CB8AC3E}">
        <p14:creationId xmlns:p14="http://schemas.microsoft.com/office/powerpoint/2010/main" val="35473249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113134a0ab3_0_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g113134a0ab3_0_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SzPts val="1400"/>
              <a:buNone/>
            </a:pPr>
            <a:r>
              <a:rPr lang="lt-LT" sz="1100" dirty="0" smtClean="0">
                <a:latin typeface="Arial"/>
                <a:ea typeface="Arial"/>
                <a:cs typeface="Arial"/>
                <a:sym typeface="Arial"/>
              </a:rPr>
              <a:t>Sudarius grupes, mokytojas gali nuspręsti, ar reikia turinio pasirengimo su gebėjimų ir įvairovės suvokimo pamoka, kurios tikslas bus sudominti mokinius apie skirtingus gebėjimus, įvairovę ir </a:t>
            </a:r>
            <a:r>
              <a:rPr lang="lt-LT" sz="1100" dirty="0" err="1" smtClean="0">
                <a:latin typeface="Arial"/>
                <a:ea typeface="Arial"/>
                <a:cs typeface="Arial"/>
                <a:sym typeface="Arial"/>
              </a:rPr>
              <a:t>įtrauktį</a:t>
            </a:r>
            <a:r>
              <a:rPr lang="lt-LT" sz="1100" dirty="0" smtClean="0">
                <a:latin typeface="Arial"/>
                <a:ea typeface="Arial"/>
                <a:cs typeface="Arial"/>
                <a:sym typeface="Arial"/>
              </a:rPr>
              <a:t>. Tai nėra privaloma, bet gali būti ypač naudinga grupėse, kurios anksčiau nedirbo kartu, klasėse, kuriose integruojami mokiniai su negalia arba priklausomai nuo grupės sudėties, grupės dinamikos (ar vyksta patyčios), ir ar jie anksčiau buvo informuoti šiuo klausimu.</a:t>
            </a:r>
            <a:endParaRPr sz="1100" dirty="0">
              <a:latin typeface="Arial"/>
              <a:ea typeface="Arial"/>
              <a:cs typeface="Arial"/>
              <a:sym typeface="Arial"/>
            </a:endParaRPr>
          </a:p>
        </p:txBody>
      </p:sp>
      <p:sp>
        <p:nvSpPr>
          <p:cNvPr id="186" name="Google Shape;186;g113134a0ab3_0_2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s-ES"/>
              <a:t>19</a:t>
            </a:fld>
            <a:endParaRPr/>
          </a:p>
        </p:txBody>
      </p:sp>
    </p:spTree>
    <p:extLst>
      <p:ext uri="{BB962C8B-B14F-4D97-AF65-F5344CB8AC3E}">
        <p14:creationId xmlns:p14="http://schemas.microsoft.com/office/powerpoint/2010/main" val="2170789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10c4d38af33_0_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2" name="Google Shape;192;g10c4d38af33_0_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44272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seño personalizado">
  <p:cSld name="Diseño personalizado">
    <p:spTree>
      <p:nvGrpSpPr>
        <p:cNvPr id="1" name="Shape 12"/>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Diseño personalizado">
  <p:cSld name="1_Diseño personalizado">
    <p:spTree>
      <p:nvGrpSpPr>
        <p:cNvPr id="1" name="Shape 13"/>
        <p:cNvGrpSpPr/>
        <p:nvPr/>
      </p:nvGrpSpPr>
      <p:grpSpPr>
        <a:xfrm>
          <a:off x="0" y="0"/>
          <a:ext cx="0" cy="0"/>
          <a:chOff x="0" y="0"/>
          <a:chExt cx="0" cy="0"/>
        </a:xfrm>
      </p:grpSpPr>
      <p:sp>
        <p:nvSpPr>
          <p:cNvPr id="14" name="Google Shape;14;p28"/>
          <p:cNvSpPr txBox="1">
            <a:spLocks noGrp="1"/>
          </p:cNvSpPr>
          <p:nvPr>
            <p:ph type="body" idx="1"/>
          </p:nvPr>
        </p:nvSpPr>
        <p:spPr>
          <a:xfrm>
            <a:off x="2933484" y="468416"/>
            <a:ext cx="8686946" cy="839787"/>
          </a:xfrm>
          <a:prstGeom prst="rect">
            <a:avLst/>
          </a:prstGeom>
          <a:noFill/>
          <a:ln>
            <a:noFill/>
          </a:ln>
        </p:spPr>
        <p:txBody>
          <a:bodyPr spcFirstLastPara="1" wrap="square" lIns="91425" tIns="45700" rIns="91425" bIns="45700" anchor="t" anchorCtr="0">
            <a:noAutofit/>
          </a:bodyPr>
          <a:lstStyle>
            <a:lvl1pPr marL="457200" marR="0" lvl="0" indent="-228600" algn="r" rtl="0">
              <a:lnSpc>
                <a:spcPct val="90000"/>
              </a:lnSpc>
              <a:spcBef>
                <a:spcPts val="1000"/>
              </a:spcBef>
              <a:spcAft>
                <a:spcPts val="0"/>
              </a:spcAft>
              <a:buClr>
                <a:schemeClr val="dk1"/>
              </a:buClr>
              <a:buSzPts val="5400"/>
              <a:buFont typeface="Arial"/>
              <a:buNone/>
              <a:defRPr sz="5400" b="1" i="0" u="none" strike="noStrike" cap="none">
                <a:solidFill>
                  <a:schemeClr val="dk1"/>
                </a:solidFill>
                <a:latin typeface="Helvetica Neue"/>
                <a:ea typeface="Helvetica Neue"/>
                <a:cs typeface="Helvetica Neue"/>
                <a:sym typeface="Helvetica Neue"/>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5" name="Google Shape;15;p28"/>
          <p:cNvSpPr/>
          <p:nvPr/>
        </p:nvSpPr>
        <p:spPr>
          <a:xfrm>
            <a:off x="0" y="6708711"/>
            <a:ext cx="12192000" cy="149290"/>
          </a:xfrm>
          <a:prstGeom prst="rect">
            <a:avLst/>
          </a:prstGeom>
          <a:solidFill>
            <a:srgbClr val="EA913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6" name="Google Shape;16;p28" descr="Imagen que contiene botella, firmar, azul, naranja&#10;&#10;Descripción generada automáticamente"/>
          <p:cNvPicPr preferRelativeResize="0"/>
          <p:nvPr/>
        </p:nvPicPr>
        <p:blipFill rotWithShape="1">
          <a:blip r:embed="rId2">
            <a:alphaModFix/>
          </a:blip>
          <a:srcRect/>
          <a:stretch/>
        </p:blipFill>
        <p:spPr>
          <a:xfrm>
            <a:off x="8977745" y="5974203"/>
            <a:ext cx="3214255" cy="734508"/>
          </a:xfrm>
          <a:prstGeom prst="rect">
            <a:avLst/>
          </a:prstGeom>
          <a:noFill/>
          <a:ln>
            <a:noFill/>
          </a:ln>
        </p:spPr>
      </p:pic>
      <p:pic>
        <p:nvPicPr>
          <p:cNvPr id="17" name="Google Shape;17;p28" descr="Imagen que contiene Logotipo&#10;&#10;Descripción generada automáticamente"/>
          <p:cNvPicPr preferRelativeResize="0"/>
          <p:nvPr/>
        </p:nvPicPr>
        <p:blipFill rotWithShape="1">
          <a:blip r:embed="rId3">
            <a:alphaModFix/>
          </a:blip>
          <a:srcRect/>
          <a:stretch/>
        </p:blipFill>
        <p:spPr>
          <a:xfrm>
            <a:off x="571570" y="318144"/>
            <a:ext cx="2361914" cy="91541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Diseño personalizado">
  <p:cSld name="Diseño personalizado">
    <p:spTree>
      <p:nvGrpSpPr>
        <p:cNvPr id="1" name="Shape 23"/>
        <p:cNvGrpSpPr/>
        <p:nvPr/>
      </p:nvGrpSpPr>
      <p:grpSpPr>
        <a:xfrm>
          <a:off x="0" y="0"/>
          <a:ext cx="0" cy="0"/>
          <a:chOff x="0" y="0"/>
          <a:chExt cx="0" cy="0"/>
        </a:xfrm>
      </p:grpSpPr>
      <p:sp>
        <p:nvSpPr>
          <p:cNvPr id="24" name="Google Shape;24;g113134a0ab3_0_78"/>
          <p:cNvSpPr txBox="1"/>
          <p:nvPr/>
        </p:nvSpPr>
        <p:spPr>
          <a:xfrm>
            <a:off x="1028700" y="435307"/>
            <a:ext cx="10248900" cy="1007400"/>
          </a:xfrm>
          <a:prstGeom prst="rect">
            <a:avLst/>
          </a:prstGeom>
          <a:noFill/>
          <a:ln>
            <a:noFill/>
          </a:ln>
        </p:spPr>
        <p:txBody>
          <a:bodyPr spcFirstLastPara="1" wrap="square" lIns="91425" tIns="45700" rIns="91425" bIns="45700" anchor="t" anchorCtr="0">
            <a:normAutofit/>
          </a:bodyPr>
          <a:lstStyle/>
          <a:p>
            <a:pPr marL="0" marR="0" lvl="0" indent="0" algn="r" rtl="0">
              <a:lnSpc>
                <a:spcPct val="90000"/>
              </a:lnSpc>
              <a:spcBef>
                <a:spcPts val="0"/>
              </a:spcBef>
              <a:spcAft>
                <a:spcPts val="0"/>
              </a:spcAft>
              <a:buClr>
                <a:srgbClr val="00AEEF"/>
              </a:buClr>
              <a:buSzPts val="6600"/>
              <a:buFont typeface="Arial"/>
              <a:buNone/>
            </a:pPr>
            <a:endParaRPr sz="6600" b="1" i="0" u="none" strike="noStrike" cap="none">
              <a:solidFill>
                <a:srgbClr val="00AEEF"/>
              </a:solidFill>
              <a:latin typeface="Helvetica Neue"/>
              <a:ea typeface="Helvetica Neue"/>
              <a:cs typeface="Helvetica Neue"/>
              <a:sym typeface="Helvetica Neue"/>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eño personalizado">
  <p:cSld name="1_Diseño personalizado">
    <p:spTree>
      <p:nvGrpSpPr>
        <p:cNvPr id="1" name="Shape 25"/>
        <p:cNvGrpSpPr/>
        <p:nvPr/>
      </p:nvGrpSpPr>
      <p:grpSpPr>
        <a:xfrm>
          <a:off x="0" y="0"/>
          <a:ext cx="0" cy="0"/>
          <a:chOff x="0" y="0"/>
          <a:chExt cx="0" cy="0"/>
        </a:xfrm>
      </p:grpSpPr>
      <p:sp>
        <p:nvSpPr>
          <p:cNvPr id="26" name="Google Shape;26;g113134a0ab3_0_80"/>
          <p:cNvSpPr txBox="1">
            <a:spLocks noGrp="1"/>
          </p:cNvSpPr>
          <p:nvPr>
            <p:ph type="body" idx="1"/>
          </p:nvPr>
        </p:nvSpPr>
        <p:spPr>
          <a:xfrm>
            <a:off x="2933484" y="468416"/>
            <a:ext cx="8686800" cy="839700"/>
          </a:xfrm>
          <a:prstGeom prst="rect">
            <a:avLst/>
          </a:prstGeom>
          <a:noFill/>
          <a:ln>
            <a:noFill/>
          </a:ln>
        </p:spPr>
        <p:txBody>
          <a:bodyPr spcFirstLastPara="1" wrap="square" lIns="91425" tIns="45700" rIns="91425" bIns="45700" anchor="t" anchorCtr="0">
            <a:noAutofit/>
          </a:bodyPr>
          <a:lstStyle>
            <a:lvl1pPr marL="457200" marR="0" lvl="0" indent="-228600" algn="r" rtl="0">
              <a:lnSpc>
                <a:spcPct val="90000"/>
              </a:lnSpc>
              <a:spcBef>
                <a:spcPts val="1000"/>
              </a:spcBef>
              <a:spcAft>
                <a:spcPts val="0"/>
              </a:spcAft>
              <a:buClr>
                <a:schemeClr val="dk1"/>
              </a:buClr>
              <a:buSzPts val="5400"/>
              <a:buFont typeface="Arial"/>
              <a:buNone/>
              <a:defRPr sz="5400" b="1" i="0" u="none" strike="noStrike" cap="none">
                <a:solidFill>
                  <a:schemeClr val="dk1"/>
                </a:solidFill>
                <a:latin typeface="Helvetica Neue"/>
                <a:ea typeface="Helvetica Neue"/>
                <a:cs typeface="Helvetica Neue"/>
                <a:sym typeface="Helvetica Neue"/>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7" name="Google Shape;27;g113134a0ab3_0_80"/>
          <p:cNvSpPr/>
          <p:nvPr/>
        </p:nvSpPr>
        <p:spPr>
          <a:xfrm>
            <a:off x="0" y="6708711"/>
            <a:ext cx="12192000" cy="149400"/>
          </a:xfrm>
          <a:prstGeom prst="rect">
            <a:avLst/>
          </a:prstGeom>
          <a:solidFill>
            <a:srgbClr val="EA913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8" name="Google Shape;28;g113134a0ab3_0_80" descr="Imagen que contiene botella, firmar, azul, naranja&#10;&#10;Descripción generada automáticamente"/>
          <p:cNvPicPr preferRelativeResize="0"/>
          <p:nvPr/>
        </p:nvPicPr>
        <p:blipFill rotWithShape="1">
          <a:blip r:embed="rId2">
            <a:alphaModFix/>
          </a:blip>
          <a:srcRect/>
          <a:stretch/>
        </p:blipFill>
        <p:spPr>
          <a:xfrm>
            <a:off x="8977745" y="5974203"/>
            <a:ext cx="3214255" cy="734508"/>
          </a:xfrm>
          <a:prstGeom prst="rect">
            <a:avLst/>
          </a:prstGeom>
          <a:noFill/>
          <a:ln>
            <a:noFill/>
          </a:ln>
        </p:spPr>
      </p:pic>
      <p:pic>
        <p:nvPicPr>
          <p:cNvPr id="29" name="Google Shape;29;g113134a0ab3_0_80" descr="Imagen que contiene Logotipo&#10;&#10;Descripción generada automáticamente"/>
          <p:cNvPicPr preferRelativeResize="0"/>
          <p:nvPr/>
        </p:nvPicPr>
        <p:blipFill rotWithShape="1">
          <a:blip r:embed="rId3">
            <a:alphaModFix/>
          </a:blip>
          <a:srcRect/>
          <a:stretch/>
        </p:blipFill>
        <p:spPr>
          <a:xfrm>
            <a:off x="571570" y="318144"/>
            <a:ext cx="2361913" cy="915414"/>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24" descr="Un grupo de personas en un salón de clases&#10;&#10;Descripción generada automáticamente con confianza media"/>
          <p:cNvPicPr preferRelativeResize="0"/>
          <p:nvPr/>
        </p:nvPicPr>
        <p:blipFill rotWithShape="1">
          <a:blip r:embed="rId4">
            <a:alphaModFix amt="25000"/>
          </a:blip>
          <a:srcRect t="17177"/>
          <a:stretch/>
        </p:blipFill>
        <p:spPr>
          <a:xfrm>
            <a:off x="0" y="0"/>
            <a:ext cx="12444153" cy="6858000"/>
          </a:xfrm>
          <a:prstGeom prst="rect">
            <a:avLst/>
          </a:prstGeom>
          <a:noFill/>
          <a:ln>
            <a:noFill/>
          </a:ln>
        </p:spPr>
      </p:pic>
      <p:sp>
        <p:nvSpPr>
          <p:cNvPr id="11" name="Google Shape;11;p24"/>
          <p:cNvSpPr/>
          <p:nvPr/>
        </p:nvSpPr>
        <p:spPr>
          <a:xfrm>
            <a:off x="10770625" y="4270076"/>
            <a:ext cx="1759789" cy="508958"/>
          </a:xfrm>
          <a:prstGeom prst="ellipse">
            <a:avLst/>
          </a:prstGeom>
          <a:solidFill>
            <a:srgbClr val="F5F5F5">
              <a:alpha val="88235"/>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EA9139"/>
        </a:solidFill>
        <a:effectLst/>
      </p:bgPr>
    </p:bg>
    <p:spTree>
      <p:nvGrpSpPr>
        <p:cNvPr id="1" name="Shape 18"/>
        <p:cNvGrpSpPr/>
        <p:nvPr/>
      </p:nvGrpSpPr>
      <p:grpSpPr>
        <a:xfrm>
          <a:off x="0" y="0"/>
          <a:ext cx="0" cy="0"/>
          <a:chOff x="0" y="0"/>
          <a:chExt cx="0" cy="0"/>
        </a:xfrm>
      </p:grpSpPr>
      <p:pic>
        <p:nvPicPr>
          <p:cNvPr id="19" name="Google Shape;19;g113134a0ab3_0_73" descr="Un grupo de personas en un salón de clases&#10;&#10;Descripción generada automáticamente con confianza media"/>
          <p:cNvPicPr preferRelativeResize="0"/>
          <p:nvPr/>
        </p:nvPicPr>
        <p:blipFill rotWithShape="1">
          <a:blip r:embed="rId4">
            <a:alphaModFix amt="25000"/>
          </a:blip>
          <a:srcRect t="17177" r="2027"/>
          <a:stretch/>
        </p:blipFill>
        <p:spPr>
          <a:xfrm>
            <a:off x="1" y="0"/>
            <a:ext cx="12191999" cy="6858000"/>
          </a:xfrm>
          <a:prstGeom prst="rect">
            <a:avLst/>
          </a:prstGeom>
          <a:noFill/>
          <a:ln>
            <a:noFill/>
          </a:ln>
        </p:spPr>
      </p:pic>
      <p:pic>
        <p:nvPicPr>
          <p:cNvPr id="20" name="Google Shape;20;g113134a0ab3_0_73" descr="Imagen que contiene botella, firmar, azul, naranja&#10;&#10;Descripción generada automáticamente"/>
          <p:cNvPicPr preferRelativeResize="0"/>
          <p:nvPr/>
        </p:nvPicPr>
        <p:blipFill rotWithShape="1">
          <a:blip r:embed="rId5">
            <a:alphaModFix/>
          </a:blip>
          <a:srcRect/>
          <a:stretch/>
        </p:blipFill>
        <p:spPr>
          <a:xfrm>
            <a:off x="8116846" y="423168"/>
            <a:ext cx="3728084" cy="851926"/>
          </a:xfrm>
          <a:prstGeom prst="rect">
            <a:avLst/>
          </a:prstGeom>
          <a:noFill/>
          <a:ln>
            <a:noFill/>
          </a:ln>
        </p:spPr>
      </p:pic>
      <p:pic>
        <p:nvPicPr>
          <p:cNvPr id="21" name="Google Shape;21;g113134a0ab3_0_73" descr="Imagen que contiene Logotipo&#10;&#10;Descripción generada automáticamente"/>
          <p:cNvPicPr preferRelativeResize="0"/>
          <p:nvPr/>
        </p:nvPicPr>
        <p:blipFill rotWithShape="1">
          <a:blip r:embed="rId6">
            <a:alphaModFix/>
          </a:blip>
          <a:srcRect/>
          <a:stretch/>
        </p:blipFill>
        <p:spPr>
          <a:xfrm>
            <a:off x="571570" y="318144"/>
            <a:ext cx="2361913" cy="915414"/>
          </a:xfrm>
          <a:prstGeom prst="rect">
            <a:avLst/>
          </a:prstGeom>
          <a:noFill/>
          <a:ln>
            <a:noFill/>
          </a:ln>
        </p:spPr>
      </p:pic>
      <p:sp>
        <p:nvSpPr>
          <p:cNvPr id="22" name="Google Shape;22;g113134a0ab3_0_73"/>
          <p:cNvSpPr/>
          <p:nvPr/>
        </p:nvSpPr>
        <p:spPr>
          <a:xfrm>
            <a:off x="10885638" y="4305482"/>
            <a:ext cx="1759800" cy="509100"/>
          </a:xfrm>
          <a:prstGeom prst="ellipse">
            <a:avLst/>
          </a:prstGeom>
          <a:solidFill>
            <a:srgbClr val="E7A5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52" r:id="rId1"/>
    <p:sldLayoutId id="2147483653"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3"/>
        <p:cNvGrpSpPr/>
        <p:nvPr/>
      </p:nvGrpSpPr>
      <p:grpSpPr>
        <a:xfrm>
          <a:off x="0" y="0"/>
          <a:ext cx="0" cy="0"/>
          <a:chOff x="0" y="0"/>
          <a:chExt cx="0" cy="0"/>
        </a:xfrm>
      </p:grpSpPr>
      <p:sp>
        <p:nvSpPr>
          <p:cNvPr id="34" name="Google Shape;34;p1"/>
          <p:cNvSpPr/>
          <p:nvPr/>
        </p:nvSpPr>
        <p:spPr>
          <a:xfrm>
            <a:off x="1441580" y="3388331"/>
            <a:ext cx="9138528" cy="523220"/>
          </a:xfrm>
          <a:prstGeom prst="rect">
            <a:avLst/>
          </a:prstGeom>
          <a:noFill/>
          <a:ln>
            <a:noFill/>
          </a:ln>
        </p:spPr>
        <p:txBody>
          <a:bodyPr spcFirstLastPara="1" wrap="square" lIns="91425" tIns="45700" rIns="91425" bIns="45700" anchor="t" anchorCtr="0">
            <a:spAutoFit/>
          </a:bodyPr>
          <a:lstStyle/>
          <a:p>
            <a:pPr lvl="0" algn="ctr">
              <a:buSzPts val="2800"/>
            </a:pPr>
            <a:r>
              <a:rPr lang="lt-LT" sz="2800" b="1" dirty="0">
                <a:solidFill>
                  <a:srgbClr val="EA9139"/>
                </a:solidFill>
                <a:latin typeface="Helvetica Neue"/>
                <a:ea typeface="Helvetica Neue"/>
                <a:cs typeface="Helvetica Neue"/>
                <a:sym typeface="Helvetica Neue"/>
              </a:rPr>
              <a:t>Įtraukusis kūrybingumas ugdant meninius gebėjimus</a:t>
            </a:r>
          </a:p>
        </p:txBody>
      </p:sp>
      <p:sp>
        <p:nvSpPr>
          <p:cNvPr id="35" name="Google Shape;35;p1"/>
          <p:cNvSpPr/>
          <p:nvPr/>
        </p:nvSpPr>
        <p:spPr>
          <a:xfrm>
            <a:off x="3736846" y="4186401"/>
            <a:ext cx="4547993" cy="505831"/>
          </a:xfrm>
          <a:prstGeom prst="rect">
            <a:avLst/>
          </a:prstGeom>
          <a:noFill/>
          <a:ln>
            <a:noFill/>
          </a:ln>
        </p:spPr>
        <p:txBody>
          <a:bodyPr spcFirstLastPara="1" wrap="square" lIns="91425" tIns="45700" rIns="91425" bIns="45700" anchor="t" anchorCtr="0">
            <a:noAutofit/>
          </a:bodyPr>
          <a:lstStyle/>
          <a:p>
            <a:pPr lvl="0" algn="ctr">
              <a:lnSpc>
                <a:spcPct val="90000"/>
              </a:lnSpc>
              <a:buClr>
                <a:schemeClr val="dk1"/>
              </a:buClr>
              <a:buSzPts val="2000"/>
            </a:pPr>
            <a:r>
              <a:rPr lang="es-ES" sz="2400" b="1" dirty="0" smtClean="0">
                <a:solidFill>
                  <a:schemeClr val="dk1"/>
                </a:solidFill>
                <a:latin typeface="Helvetica Neue"/>
                <a:ea typeface="Helvetica Neue"/>
                <a:cs typeface="Helvetica Neue"/>
                <a:sym typeface="Helvetica Neue"/>
              </a:rPr>
              <a:t>Increa+ mokymo programos: pagrindai ir pasirinkimai</a:t>
            </a:r>
            <a:endParaRPr lang="es-ES" sz="2400" b="1" i="0" u="none" strike="noStrike" cap="none" dirty="0">
              <a:solidFill>
                <a:schemeClr val="dk1"/>
              </a:solidFill>
              <a:latin typeface="Helvetica Neue"/>
              <a:ea typeface="Helvetica Neue"/>
              <a:cs typeface="Helvetica Neue"/>
              <a:sym typeface="Helvetica Neue"/>
            </a:endParaRPr>
          </a:p>
        </p:txBody>
      </p:sp>
      <p:sp>
        <p:nvSpPr>
          <p:cNvPr id="36" name="Google Shape;36;p1"/>
          <p:cNvSpPr txBox="1"/>
          <p:nvPr/>
        </p:nvSpPr>
        <p:spPr>
          <a:xfrm>
            <a:off x="6279959" y="5937933"/>
            <a:ext cx="5616575" cy="650875"/>
          </a:xfrm>
          <a:prstGeom prst="rect">
            <a:avLst/>
          </a:prstGeom>
          <a:noFill/>
          <a:ln>
            <a:noFill/>
          </a:ln>
        </p:spPr>
        <p:txBody>
          <a:bodyPr spcFirstLastPara="1" wrap="square" lIns="91425" tIns="45700" rIns="91425" bIns="45700" anchor="t" anchorCtr="0">
            <a:noAutofit/>
          </a:bodyPr>
          <a:lstStyle/>
          <a:p>
            <a:pPr lvl="0">
              <a:buClr>
                <a:schemeClr val="dk1"/>
              </a:buClr>
              <a:buSzPts val="1100"/>
            </a:pPr>
            <a:r>
              <a:rPr lang="lt-LT" sz="1100" dirty="0">
                <a:solidFill>
                  <a:schemeClr val="dk1"/>
                </a:solidFill>
              </a:rPr>
              <a:t>Šis projektas finansuotas Europos Sąjungos Komisijos.</a:t>
            </a:r>
          </a:p>
          <a:p>
            <a:pPr lvl="0">
              <a:buClr>
                <a:schemeClr val="dk1"/>
              </a:buClr>
              <a:buSzPts val="1100"/>
            </a:pPr>
            <a:r>
              <a:rPr lang="lt-LT" sz="1100" dirty="0">
                <a:solidFill>
                  <a:schemeClr val="dk1"/>
                </a:solidFill>
              </a:rPr>
              <a:t>Ši medžiaga atspindi tik autoriaus požiūrį, todėl Komisija negali būti laikomas atsakinga už bet kokį joje pateiktos informacijos naudojimą.</a:t>
            </a:r>
          </a:p>
        </p:txBody>
      </p:sp>
      <p:pic>
        <p:nvPicPr>
          <p:cNvPr id="37" name="Google Shape;37;p1" descr="Imagen que contiene firmar, botella, azul, parada&#10;&#10;Descripción generada automáticamente"/>
          <p:cNvPicPr preferRelativeResize="0"/>
          <p:nvPr/>
        </p:nvPicPr>
        <p:blipFill rotWithShape="1">
          <a:blip r:embed="rId3">
            <a:alphaModFix/>
          </a:blip>
          <a:srcRect/>
          <a:stretch/>
        </p:blipFill>
        <p:spPr>
          <a:xfrm>
            <a:off x="396135" y="5548717"/>
            <a:ext cx="4754706" cy="1040091"/>
          </a:xfrm>
          <a:prstGeom prst="rect">
            <a:avLst/>
          </a:prstGeom>
          <a:noFill/>
          <a:ln>
            <a:noFill/>
          </a:ln>
        </p:spPr>
      </p:pic>
      <p:pic>
        <p:nvPicPr>
          <p:cNvPr id="38" name="Google Shape;38;p1" descr="Imagen que contiene Logotipo&#10;&#10;Descripción generada automáticamente"/>
          <p:cNvPicPr preferRelativeResize="0"/>
          <p:nvPr/>
        </p:nvPicPr>
        <p:blipFill rotWithShape="1">
          <a:blip r:embed="rId4">
            <a:alphaModFix/>
          </a:blip>
          <a:srcRect/>
          <a:stretch/>
        </p:blipFill>
        <p:spPr>
          <a:xfrm>
            <a:off x="4068792" y="1920753"/>
            <a:ext cx="3884103" cy="1505373"/>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2"/>
        <p:cNvGrpSpPr/>
        <p:nvPr/>
      </p:nvGrpSpPr>
      <p:grpSpPr>
        <a:xfrm>
          <a:off x="0" y="0"/>
          <a:ext cx="0" cy="0"/>
          <a:chOff x="0" y="0"/>
          <a:chExt cx="0" cy="0"/>
        </a:xfrm>
      </p:grpSpPr>
      <p:sp>
        <p:nvSpPr>
          <p:cNvPr id="43" name="Google Shape;43;p2"/>
          <p:cNvSpPr txBox="1"/>
          <p:nvPr/>
        </p:nvSpPr>
        <p:spPr>
          <a:xfrm>
            <a:off x="313509" y="1481374"/>
            <a:ext cx="11586754" cy="3652330"/>
          </a:xfrm>
          <a:prstGeom prst="rect">
            <a:avLst/>
          </a:prstGeom>
          <a:noFill/>
          <a:ln>
            <a:noFill/>
          </a:ln>
        </p:spPr>
        <p:txBody>
          <a:bodyPr spcFirstLastPara="1" wrap="square" lIns="91425" tIns="45700" rIns="91425" bIns="45700" anchor="t" anchorCtr="0">
            <a:noAutofit/>
          </a:bodyPr>
          <a:lstStyle/>
          <a:p>
            <a:pPr lvl="0" algn="ctr">
              <a:buClr>
                <a:schemeClr val="lt1"/>
              </a:buClr>
              <a:buSzPts val="4840"/>
            </a:pPr>
            <a:r>
              <a:rPr lang="es-ES" sz="6500" b="1" dirty="0" smtClean="0">
                <a:solidFill>
                  <a:schemeClr val="lt1"/>
                </a:solidFill>
              </a:rPr>
              <a:t>Mokymo </a:t>
            </a:r>
            <a:r>
              <a:rPr lang="es-ES" sz="6500" b="1" dirty="0">
                <a:solidFill>
                  <a:schemeClr val="lt1"/>
                </a:solidFill>
              </a:rPr>
              <a:t>programos pagrindai </a:t>
            </a:r>
            <a:r>
              <a:rPr lang="es-ES" sz="6500" b="1" dirty="0" smtClean="0">
                <a:solidFill>
                  <a:schemeClr val="lt1"/>
                </a:solidFill>
              </a:rPr>
              <a:t>ir</a:t>
            </a:r>
            <a:endParaRPr lang="lt-LT" sz="6500" b="1" dirty="0" smtClean="0">
              <a:solidFill>
                <a:schemeClr val="lt1"/>
              </a:solidFill>
            </a:endParaRPr>
          </a:p>
          <a:p>
            <a:pPr lvl="0" algn="ctr">
              <a:buClr>
                <a:schemeClr val="lt1"/>
              </a:buClr>
              <a:buSzPts val="4840"/>
            </a:pPr>
            <a:r>
              <a:rPr lang="es-ES" sz="6500" b="1" dirty="0" smtClean="0">
                <a:solidFill>
                  <a:schemeClr val="lt1"/>
                </a:solidFill>
              </a:rPr>
              <a:t>Kaip </a:t>
            </a:r>
            <a:r>
              <a:rPr lang="es-ES" sz="6500" b="1" dirty="0">
                <a:solidFill>
                  <a:schemeClr val="lt1"/>
                </a:solidFill>
              </a:rPr>
              <a:t>užtikrinti </a:t>
            </a:r>
            <a:r>
              <a:rPr lang="es-ES" sz="6500" b="1" dirty="0" smtClean="0">
                <a:solidFill>
                  <a:schemeClr val="lt1"/>
                </a:solidFill>
              </a:rPr>
              <a:t>įtrauk</a:t>
            </a:r>
            <a:r>
              <a:rPr lang="lt-LT" sz="6500" b="1" dirty="0" err="1" smtClean="0">
                <a:solidFill>
                  <a:schemeClr val="lt1"/>
                </a:solidFill>
              </a:rPr>
              <a:t>tį</a:t>
            </a:r>
            <a:r>
              <a:rPr lang="lt-LT" sz="6500" b="1" dirty="0" smtClean="0">
                <a:solidFill>
                  <a:schemeClr val="lt1"/>
                </a:solidFill>
              </a:rPr>
              <a:t> klasėje</a:t>
            </a:r>
            <a:endParaRPr sz="5330" b="1" i="0" u="none" strike="noStrike" cap="none" dirty="0">
              <a:solidFill>
                <a:srgbClr val="00AEEF"/>
              </a:solidFill>
              <a:latin typeface="Helvetica Neue"/>
              <a:ea typeface="Helvetica Neue"/>
              <a:cs typeface="Helvetica Neue"/>
              <a:sym typeface="Helvetica Neue"/>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3"/>
          <p:cNvSpPr txBox="1"/>
          <p:nvPr/>
        </p:nvSpPr>
        <p:spPr>
          <a:xfrm>
            <a:off x="955865" y="2066507"/>
            <a:ext cx="11450700" cy="3477835"/>
          </a:xfrm>
          <a:prstGeom prst="rect">
            <a:avLst/>
          </a:prstGeom>
          <a:noFill/>
          <a:ln>
            <a:noFill/>
          </a:ln>
        </p:spPr>
        <p:txBody>
          <a:bodyPr spcFirstLastPara="1" wrap="square" lIns="91425" tIns="45700" rIns="91425" bIns="45700" anchor="t" anchorCtr="0">
            <a:spAutoFit/>
          </a:bodyPr>
          <a:lstStyle/>
          <a:p>
            <a:pPr marL="457200" lvl="0" indent="-450850">
              <a:lnSpc>
                <a:spcPct val="150000"/>
              </a:lnSpc>
              <a:buClr>
                <a:srgbClr val="EC7320"/>
              </a:buClr>
              <a:buSzPts val="3500"/>
              <a:buFont typeface="Helvetica Neue"/>
              <a:buChar char="❖"/>
            </a:pPr>
            <a:r>
              <a:rPr lang="lt-LT" sz="2500" dirty="0">
                <a:solidFill>
                  <a:schemeClr val="dk1"/>
                </a:solidFill>
              </a:rPr>
              <a:t>Atraskite </a:t>
            </a:r>
            <a:r>
              <a:rPr lang="lt-LT" sz="2500" dirty="0" err="1">
                <a:solidFill>
                  <a:schemeClr val="dk1"/>
                </a:solidFill>
              </a:rPr>
              <a:t>InCrea</a:t>
            </a:r>
            <a:r>
              <a:rPr lang="lt-LT" sz="2500" dirty="0">
                <a:solidFill>
                  <a:schemeClr val="dk1"/>
                </a:solidFill>
              </a:rPr>
              <a:t>+ mokymo programos </a:t>
            </a:r>
            <a:r>
              <a:rPr lang="lt-LT" sz="2500" dirty="0" smtClean="0">
                <a:solidFill>
                  <a:schemeClr val="dk1"/>
                </a:solidFill>
              </a:rPr>
              <a:t>tikslus</a:t>
            </a:r>
          </a:p>
          <a:p>
            <a:pPr marL="457200" lvl="0" indent="-450850">
              <a:lnSpc>
                <a:spcPct val="150000"/>
              </a:lnSpc>
              <a:buClr>
                <a:srgbClr val="EC7320"/>
              </a:buClr>
              <a:buSzPts val="3500"/>
              <a:buFont typeface="Helvetica Neue"/>
              <a:buChar char="❖"/>
            </a:pPr>
            <a:r>
              <a:rPr lang="lt-LT" sz="2500" dirty="0" smtClean="0">
                <a:solidFill>
                  <a:schemeClr val="dk1"/>
                </a:solidFill>
              </a:rPr>
              <a:t>Nurodykite </a:t>
            </a:r>
            <a:r>
              <a:rPr lang="lt-LT" sz="2500" dirty="0">
                <a:solidFill>
                  <a:schemeClr val="dk1"/>
                </a:solidFill>
              </a:rPr>
              <a:t>mokymo programos </a:t>
            </a:r>
            <a:r>
              <a:rPr lang="lt-LT" sz="2500" dirty="0" err="1">
                <a:solidFill>
                  <a:schemeClr val="dk1"/>
                </a:solidFill>
              </a:rPr>
              <a:t>pasirinkimus</a:t>
            </a:r>
            <a:r>
              <a:rPr lang="lt-LT" sz="2500" dirty="0">
                <a:solidFill>
                  <a:schemeClr val="dk1"/>
                </a:solidFill>
              </a:rPr>
              <a:t> ir </a:t>
            </a:r>
            <a:r>
              <a:rPr lang="lt-LT" sz="2500" dirty="0" smtClean="0">
                <a:solidFill>
                  <a:schemeClr val="dk1"/>
                </a:solidFill>
              </a:rPr>
              <a:t>pagrindus</a:t>
            </a:r>
          </a:p>
          <a:p>
            <a:pPr marL="457200" lvl="0" indent="-450850">
              <a:lnSpc>
                <a:spcPct val="150000"/>
              </a:lnSpc>
              <a:buClr>
                <a:srgbClr val="EC7320"/>
              </a:buClr>
              <a:buSzPts val="3500"/>
              <a:buFont typeface="Helvetica Neue"/>
              <a:buChar char="❖"/>
            </a:pPr>
            <a:r>
              <a:rPr lang="lt-LT" sz="2500" dirty="0" smtClean="0">
                <a:solidFill>
                  <a:schemeClr val="dk1"/>
                </a:solidFill>
              </a:rPr>
              <a:t>Supraskite </a:t>
            </a:r>
            <a:r>
              <a:rPr lang="lt-LT" sz="2500" dirty="0">
                <a:solidFill>
                  <a:schemeClr val="dk1"/>
                </a:solidFill>
              </a:rPr>
              <a:t>mokymo programos </a:t>
            </a:r>
            <a:r>
              <a:rPr lang="lt-LT" sz="2500" dirty="0" smtClean="0">
                <a:solidFill>
                  <a:schemeClr val="dk1"/>
                </a:solidFill>
              </a:rPr>
              <a:t>struktūrą</a:t>
            </a:r>
          </a:p>
          <a:p>
            <a:pPr marL="457200" lvl="0" indent="-450850">
              <a:lnSpc>
                <a:spcPct val="150000"/>
              </a:lnSpc>
              <a:buClr>
                <a:srgbClr val="EC7320"/>
              </a:buClr>
              <a:buSzPts val="3500"/>
              <a:buFont typeface="Helvetica Neue"/>
              <a:buChar char="❖"/>
            </a:pPr>
            <a:r>
              <a:rPr lang="lt-LT" sz="2500" dirty="0" smtClean="0">
                <a:solidFill>
                  <a:schemeClr val="dk1"/>
                </a:solidFill>
              </a:rPr>
              <a:t>Atpažinkite </a:t>
            </a:r>
            <a:r>
              <a:rPr lang="lt-LT" sz="2500" dirty="0">
                <a:solidFill>
                  <a:schemeClr val="dk1"/>
                </a:solidFill>
              </a:rPr>
              <a:t>ir aptarkite būdus, kaip užtikrinti </a:t>
            </a:r>
            <a:r>
              <a:rPr lang="lt-LT" sz="2500" dirty="0" err="1">
                <a:solidFill>
                  <a:schemeClr val="dk1"/>
                </a:solidFill>
              </a:rPr>
              <a:t>įtrauktį</a:t>
            </a:r>
            <a:r>
              <a:rPr lang="lt-LT" sz="2500" dirty="0">
                <a:solidFill>
                  <a:schemeClr val="dk1"/>
                </a:solidFill>
              </a:rPr>
              <a:t> savo klasėje</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a:p>
            <a:pPr marL="342900" marR="0" lvl="0" indent="-165100" algn="l" rtl="0">
              <a:lnSpc>
                <a:spcPct val="100000"/>
              </a:lnSpc>
              <a:spcBef>
                <a:spcPts val="0"/>
              </a:spcBef>
              <a:spcAft>
                <a:spcPts val="0"/>
              </a:spcAft>
              <a:buClr>
                <a:srgbClr val="EC7320"/>
              </a:buClr>
              <a:buSzPts val="2800"/>
              <a:buFont typeface="Noto Sans Symbols"/>
              <a:buNone/>
            </a:pPr>
            <a:endParaRPr sz="2800" b="0" i="0" u="none" strike="noStrike" cap="none" dirty="0">
              <a:solidFill>
                <a:schemeClr val="dk1"/>
              </a:solidFill>
              <a:latin typeface="Helvetica Neue"/>
              <a:ea typeface="Helvetica Neue"/>
              <a:cs typeface="Helvetica Neue"/>
              <a:sym typeface="Helvetica Neue"/>
            </a:endParaRPr>
          </a:p>
          <a:p>
            <a:pPr marL="342900" marR="0" lvl="0" indent="-165100" algn="l" rtl="0">
              <a:lnSpc>
                <a:spcPct val="100000"/>
              </a:lnSpc>
              <a:spcBef>
                <a:spcPts val="0"/>
              </a:spcBef>
              <a:spcAft>
                <a:spcPts val="0"/>
              </a:spcAft>
              <a:buClr>
                <a:srgbClr val="EC7320"/>
              </a:buClr>
              <a:buSzPts val="2800"/>
              <a:buFont typeface="Noto Sans Symbols"/>
              <a:buNone/>
            </a:pPr>
            <a:endParaRPr sz="2800" b="0" i="0" u="none" strike="noStrike" cap="none" dirty="0">
              <a:solidFill>
                <a:schemeClr val="dk1"/>
              </a:solidFill>
              <a:latin typeface="Helvetica Neue"/>
              <a:ea typeface="Helvetica Neue"/>
              <a:cs typeface="Helvetica Neue"/>
              <a:sym typeface="Helvetica Neue"/>
            </a:endParaRPr>
          </a:p>
        </p:txBody>
      </p:sp>
      <p:sp>
        <p:nvSpPr>
          <p:cNvPr id="50" name="Google Shape;50;p3"/>
          <p:cNvSpPr txBox="1"/>
          <p:nvPr/>
        </p:nvSpPr>
        <p:spPr>
          <a:xfrm>
            <a:off x="1101634" y="1643167"/>
            <a:ext cx="4219575" cy="612770"/>
          </a:xfrm>
          <a:prstGeom prst="rect">
            <a:avLst/>
          </a:prstGeom>
          <a:noFill/>
          <a:ln>
            <a:noFill/>
          </a:ln>
        </p:spPr>
        <p:txBody>
          <a:bodyPr spcFirstLastPara="1" wrap="square" lIns="91425" tIns="45700" rIns="91425" bIns="45700" anchor="t" anchorCtr="0">
            <a:noAutofit/>
          </a:bodyPr>
          <a:lstStyle/>
          <a:p>
            <a:pPr marL="0" marR="0" lvl="0" indent="0" algn="r" rtl="0">
              <a:lnSpc>
                <a:spcPct val="90000"/>
              </a:lnSpc>
              <a:spcBef>
                <a:spcPts val="0"/>
              </a:spcBef>
              <a:spcAft>
                <a:spcPts val="0"/>
              </a:spcAft>
              <a:buClr>
                <a:schemeClr val="dk1"/>
              </a:buClr>
              <a:buSzPts val="3600"/>
              <a:buFont typeface="Arial"/>
              <a:buNone/>
            </a:pPr>
            <a:endParaRPr sz="3600" b="1" i="0" u="none" strike="noStrike" cap="none">
              <a:solidFill>
                <a:schemeClr val="dk1"/>
              </a:solidFill>
              <a:latin typeface="Helvetica Neue"/>
              <a:ea typeface="Helvetica Neue"/>
              <a:cs typeface="Helvetica Neue"/>
              <a:sym typeface="Helvetica Neue"/>
            </a:endParaRPr>
          </a:p>
        </p:txBody>
      </p:sp>
      <p:sp>
        <p:nvSpPr>
          <p:cNvPr id="51" name="Google Shape;51;p3"/>
          <p:cNvSpPr txBox="1"/>
          <p:nvPr/>
        </p:nvSpPr>
        <p:spPr>
          <a:xfrm>
            <a:off x="3704800" y="652090"/>
            <a:ext cx="5952831" cy="839787"/>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800"/>
              <a:buFont typeface="Arial"/>
              <a:buNone/>
            </a:pPr>
            <a:r>
              <a:rPr lang="lt-LT" sz="4000" b="1" i="0" u="none" strike="noStrike" cap="none" dirty="0" smtClean="0">
                <a:solidFill>
                  <a:schemeClr val="dk1"/>
                </a:solidFill>
                <a:latin typeface="Helvetica Neue"/>
                <a:ea typeface="Helvetica Neue"/>
                <a:cs typeface="Helvetica Neue"/>
                <a:sym typeface="Helvetica Neue"/>
              </a:rPr>
              <a:t>Pamokos tikslai</a:t>
            </a:r>
            <a:r>
              <a:rPr lang="es-ES" sz="4000" b="1" i="0" u="none" strike="noStrike" cap="none" dirty="0" smtClean="0">
                <a:solidFill>
                  <a:schemeClr val="dk1"/>
                </a:solidFill>
                <a:latin typeface="Helvetica Neue"/>
                <a:ea typeface="Helvetica Neue"/>
                <a:cs typeface="Helvetica Neue"/>
                <a:sym typeface="Helvetica Neue"/>
              </a:rPr>
              <a:t>:</a:t>
            </a:r>
            <a:r>
              <a:rPr lang="es-ES" sz="4000" b="1" i="0" u="none" strike="noStrike" cap="none" dirty="0" smtClean="0">
                <a:solidFill>
                  <a:srgbClr val="00AEEF"/>
                </a:solidFill>
                <a:latin typeface="Helvetica Neue"/>
                <a:ea typeface="Helvetica Neue"/>
                <a:cs typeface="Helvetica Neue"/>
                <a:sym typeface="Helvetica Neue"/>
              </a:rPr>
              <a:t> </a:t>
            </a:r>
            <a:endParaRPr sz="4000" b="1" i="0" u="none" strike="noStrike" cap="none" dirty="0">
              <a:solidFill>
                <a:srgbClr val="00AEEF"/>
              </a:solidFill>
              <a:latin typeface="Helvetica Neue"/>
              <a:ea typeface="Helvetica Neue"/>
              <a:cs typeface="Helvetica Neue"/>
              <a:sym typeface="Helvetica Neue"/>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Google Shape;57;g11085746b30_0_6"/>
          <p:cNvSpPr txBox="1">
            <a:spLocks noGrp="1"/>
          </p:cNvSpPr>
          <p:nvPr>
            <p:ph type="body" idx="1"/>
          </p:nvPr>
        </p:nvSpPr>
        <p:spPr>
          <a:xfrm>
            <a:off x="3189506" y="450153"/>
            <a:ext cx="9258600" cy="8397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1000"/>
              </a:spcBef>
              <a:spcAft>
                <a:spcPts val="0"/>
              </a:spcAft>
              <a:buSzPts val="5400"/>
              <a:buNone/>
            </a:pPr>
            <a:r>
              <a:rPr lang="es-ES" sz="4800" dirty="0"/>
              <a:t>InCrea+ </a:t>
            </a:r>
            <a:r>
              <a:rPr lang="lt-LT" sz="4800" dirty="0" smtClean="0"/>
              <a:t>programos tikslas</a:t>
            </a:r>
            <a:r>
              <a:rPr lang="es-ES" sz="4800" dirty="0" smtClean="0"/>
              <a:t>…</a:t>
            </a:r>
            <a:endParaRPr sz="4800" dirty="0"/>
          </a:p>
        </p:txBody>
      </p:sp>
      <p:sp>
        <p:nvSpPr>
          <p:cNvPr id="58" name="Google Shape;58;g11085746b30_0_6"/>
          <p:cNvSpPr/>
          <p:nvPr/>
        </p:nvSpPr>
        <p:spPr>
          <a:xfrm>
            <a:off x="607700" y="1536192"/>
            <a:ext cx="11095200" cy="1311658"/>
          </a:xfrm>
          <a:prstGeom prst="roundRect">
            <a:avLst>
              <a:gd name="adj" fmla="val 16667"/>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Clr>
                <a:schemeClr val="dk1"/>
              </a:buClr>
              <a:buSzPts val="1100"/>
            </a:pPr>
            <a:r>
              <a:rPr lang="es-ES" sz="2300" b="1" i="0" u="none" strike="noStrike" cap="none" dirty="0">
                <a:solidFill>
                  <a:schemeClr val="dk1"/>
                </a:solidFill>
                <a:latin typeface="Arial"/>
                <a:ea typeface="Arial"/>
                <a:cs typeface="Arial"/>
                <a:sym typeface="Arial"/>
              </a:rPr>
              <a:t>…</a:t>
            </a:r>
            <a:r>
              <a:rPr lang="es-ES" sz="2300" b="1" i="0" u="none" strike="noStrike" cap="none" dirty="0" smtClean="0">
                <a:solidFill>
                  <a:schemeClr val="dk1"/>
                </a:solidFill>
                <a:latin typeface="Arial"/>
                <a:ea typeface="Arial"/>
                <a:cs typeface="Arial"/>
                <a:sym typeface="Arial"/>
              </a:rPr>
              <a:t>P</a:t>
            </a:r>
            <a:r>
              <a:rPr lang="lt-LT" sz="2300" b="1" dirty="0" err="1" smtClean="0">
                <a:solidFill>
                  <a:schemeClr val="dk1"/>
                </a:solidFill>
              </a:rPr>
              <a:t>ateikti</a:t>
            </a:r>
            <a:r>
              <a:rPr lang="lt-LT" sz="2300" b="1" dirty="0" smtClean="0">
                <a:solidFill>
                  <a:schemeClr val="dk1"/>
                </a:solidFill>
              </a:rPr>
              <a:t> </a:t>
            </a:r>
            <a:r>
              <a:rPr lang="lt-LT" sz="2300" b="1" dirty="0" err="1">
                <a:solidFill>
                  <a:schemeClr val="dk1"/>
                </a:solidFill>
              </a:rPr>
              <a:t>inovatyvų</a:t>
            </a:r>
            <a:r>
              <a:rPr lang="lt-LT" sz="2300" b="1" dirty="0">
                <a:solidFill>
                  <a:schemeClr val="dk1"/>
                </a:solidFill>
              </a:rPr>
              <a:t> įtraukiojo ugdymo ir gerovės skatinimo metodą, įgyvendinant meninio ugdymo turinį ir praktikas</a:t>
            </a:r>
            <a:endParaRPr sz="2300" b="1" i="0" u="none" strike="noStrike" cap="none" dirty="0">
              <a:solidFill>
                <a:schemeClr val="dk1"/>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000"/>
              <a:buFont typeface="Arial"/>
              <a:buNone/>
            </a:pPr>
            <a:endParaRPr sz="1000" b="0" i="0" u="none" strike="noStrike" cap="none" dirty="0">
              <a:solidFill>
                <a:schemeClr val="dk1"/>
              </a:solidFill>
              <a:latin typeface="Helvetica Neue"/>
              <a:ea typeface="Helvetica Neue"/>
              <a:cs typeface="Helvetica Neue"/>
              <a:sym typeface="Helvetica Neue"/>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59" name="Google Shape;59;g11085746b30_0_6"/>
          <p:cNvSpPr txBox="1"/>
          <p:nvPr/>
        </p:nvSpPr>
        <p:spPr>
          <a:xfrm>
            <a:off x="607700" y="3094189"/>
            <a:ext cx="9881774" cy="3139291"/>
          </a:xfrm>
          <a:prstGeom prst="rect">
            <a:avLst/>
          </a:prstGeom>
          <a:noFill/>
          <a:ln>
            <a:noFill/>
          </a:ln>
        </p:spPr>
        <p:txBody>
          <a:bodyPr spcFirstLastPara="1" wrap="square" lIns="91425" tIns="91425" rIns="91425" bIns="91425" anchor="t" anchorCtr="0">
            <a:spAutoFit/>
          </a:bodyPr>
          <a:lstStyle/>
          <a:p>
            <a:pPr marL="342900" lvl="0" indent="-342900">
              <a:lnSpc>
                <a:spcPct val="150000"/>
              </a:lnSpc>
              <a:buClr>
                <a:srgbClr val="EC7320"/>
              </a:buClr>
              <a:buSzPts val="2500"/>
              <a:buFont typeface="Helvetica Neue"/>
              <a:buChar char="❖"/>
            </a:pPr>
            <a:r>
              <a:rPr lang="lt-LT" sz="1600" dirty="0"/>
              <a:t>mokymosi išteklių, medžiagų, edukacinių meno kūrimo veiklų ir mokymo modulių kūrimas, skatinantis vidurinio ugdymo mokinių (11–16 metų) kūrybiškumą, kultūrą, </a:t>
            </a:r>
            <a:r>
              <a:rPr lang="lt-LT" sz="1600" dirty="0" err="1"/>
              <a:t>daugiakultūrį</a:t>
            </a:r>
            <a:r>
              <a:rPr lang="lt-LT" sz="1600" dirty="0"/>
              <a:t> dialogą, psichologinius išteklius ir pagrindinius XXI amžiaus įgūdžius</a:t>
            </a:r>
            <a:r>
              <a:rPr lang="lt-LT" sz="1600" dirty="0" smtClean="0"/>
              <a:t>;</a:t>
            </a:r>
          </a:p>
          <a:p>
            <a:pPr marL="342900" lvl="0" indent="-342900">
              <a:lnSpc>
                <a:spcPct val="150000"/>
              </a:lnSpc>
              <a:buClr>
                <a:srgbClr val="EC7320"/>
              </a:buClr>
              <a:buSzPts val="2500"/>
              <a:buFont typeface="Helvetica Neue"/>
              <a:buChar char="❖"/>
            </a:pPr>
            <a:r>
              <a:rPr lang="lt-LT" sz="1600" dirty="0"/>
              <a:t>vidurinio ugdymo mokinių, turinčių specialiųjų ugdymosi poreikių, mokinių iš mažumų ar mažas pajamas gaunančių šeimų, socialinės </a:t>
            </a:r>
            <a:r>
              <a:rPr lang="lt-LT" sz="1600" dirty="0" err="1"/>
              <a:t>įtraukties</a:t>
            </a:r>
            <a:r>
              <a:rPr lang="lt-LT" sz="1600" dirty="0"/>
              <a:t> </a:t>
            </a:r>
            <a:r>
              <a:rPr lang="lt-LT" sz="1600" dirty="0" smtClean="0"/>
              <a:t>skatinimas;</a:t>
            </a:r>
            <a:endParaRPr sz="1600" b="0" i="0" u="none" strike="noStrike" cap="none" dirty="0">
              <a:solidFill>
                <a:srgbClr val="000000"/>
              </a:solidFill>
              <a:latin typeface="Arial"/>
              <a:ea typeface="Arial"/>
              <a:cs typeface="Arial"/>
              <a:sym typeface="Arial"/>
            </a:endParaRPr>
          </a:p>
          <a:p>
            <a:pPr marL="342900" lvl="0" indent="-342900">
              <a:lnSpc>
                <a:spcPct val="150000"/>
              </a:lnSpc>
              <a:buClr>
                <a:srgbClr val="EC7320"/>
              </a:buClr>
              <a:buSzPts val="2500"/>
              <a:buFont typeface="Helvetica Neue"/>
              <a:buChar char="❖"/>
            </a:pPr>
            <a:r>
              <a:rPr lang="lt-LT" sz="1600" dirty="0"/>
              <a:t>mokytojų įgūdžių ir kompetencijų ugdymas </a:t>
            </a:r>
            <a:r>
              <a:rPr lang="lt-LT" sz="1600" dirty="0" err="1"/>
              <a:t>įtraukiajame</a:t>
            </a:r>
            <a:r>
              <a:rPr lang="lt-LT" sz="1600" dirty="0"/>
              <a:t> </a:t>
            </a:r>
            <a:r>
              <a:rPr lang="lt-LT" sz="1600" dirty="0" smtClean="0"/>
              <a:t>ugdyme;</a:t>
            </a:r>
            <a:endParaRPr sz="1600" b="0" i="0" u="none" strike="noStrike" cap="none" dirty="0">
              <a:solidFill>
                <a:srgbClr val="000000"/>
              </a:solidFill>
              <a:latin typeface="Arial"/>
              <a:ea typeface="Arial"/>
              <a:cs typeface="Arial"/>
              <a:sym typeface="Arial"/>
            </a:endParaRPr>
          </a:p>
          <a:p>
            <a:pPr marL="342900" lvl="0" indent="-342900">
              <a:lnSpc>
                <a:spcPct val="150000"/>
              </a:lnSpc>
              <a:buClr>
                <a:srgbClr val="EC7320"/>
              </a:buClr>
              <a:buSzPts val="2500"/>
              <a:buFont typeface="Helvetica Neue"/>
              <a:buChar char="❖"/>
            </a:pPr>
            <a:r>
              <a:rPr lang="lt-LT" sz="1600" dirty="0"/>
              <a:t>suteikti naujų pagrindinių įgūdžių ir </a:t>
            </a:r>
            <a:r>
              <a:rPr lang="lt-LT" sz="1600" dirty="0" smtClean="0"/>
              <a:t>kompetencijų;</a:t>
            </a:r>
            <a:r>
              <a:rPr lang="es-ES" sz="1600" b="0" i="0" u="none" strike="noStrike" cap="none" dirty="0" smtClean="0">
                <a:solidFill>
                  <a:srgbClr val="000000"/>
                </a:solidFill>
                <a:latin typeface="Arial"/>
                <a:ea typeface="Arial"/>
                <a:cs typeface="Arial"/>
                <a:sym typeface="Arial"/>
              </a:rPr>
              <a:t> </a:t>
            </a:r>
            <a:endParaRPr sz="1600" b="0" i="0" u="none" strike="noStrike" cap="none" dirty="0">
              <a:solidFill>
                <a:srgbClr val="000000"/>
              </a:solidFill>
              <a:latin typeface="Arial"/>
              <a:ea typeface="Arial"/>
              <a:cs typeface="Arial"/>
              <a:sym typeface="Arial"/>
            </a:endParaRPr>
          </a:p>
          <a:p>
            <a:pPr marL="342900" lvl="0" indent="-342900">
              <a:lnSpc>
                <a:spcPct val="150000"/>
              </a:lnSpc>
              <a:buClr>
                <a:srgbClr val="EC7320"/>
              </a:buClr>
              <a:buSzPts val="2500"/>
              <a:buFont typeface="Helvetica Neue"/>
              <a:buChar char="❖"/>
            </a:pPr>
            <a:r>
              <a:rPr lang="lt-LT" sz="1600" dirty="0"/>
              <a:t>menų specialistų, švietimo ekspertų ir mokytojų bendradarbiavimo skatinimas</a:t>
            </a:r>
            <a:r>
              <a:rPr lang="es-ES" sz="1600" b="0" i="0" u="none" strike="noStrike" cap="none" dirty="0" smtClean="0">
                <a:solidFill>
                  <a:srgbClr val="000000"/>
                </a:solidFill>
                <a:latin typeface="Arial"/>
                <a:ea typeface="Arial"/>
                <a:cs typeface="Arial"/>
                <a:sym typeface="Arial"/>
              </a:rPr>
              <a:t>.</a:t>
            </a:r>
            <a:endParaRPr sz="1600" b="0" i="0" u="none" strike="noStrike" cap="none" dirty="0">
              <a:solidFill>
                <a:srgbClr val="000000"/>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g11085746b30_0_13"/>
          <p:cNvSpPr txBox="1">
            <a:spLocks noGrp="1"/>
          </p:cNvSpPr>
          <p:nvPr>
            <p:ph type="body" idx="1"/>
          </p:nvPr>
        </p:nvSpPr>
        <p:spPr>
          <a:xfrm>
            <a:off x="3200188" y="476935"/>
            <a:ext cx="6218132" cy="8397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1000"/>
              </a:spcBef>
              <a:spcAft>
                <a:spcPts val="0"/>
              </a:spcAft>
              <a:buSzPts val="5400"/>
              <a:buNone/>
            </a:pPr>
            <a:r>
              <a:rPr lang="es-ES" sz="2400" dirty="0" smtClean="0">
                <a:solidFill>
                  <a:schemeClr val="dk1"/>
                </a:solidFill>
                <a:latin typeface="Arial"/>
                <a:ea typeface="Arial"/>
                <a:cs typeface="Arial"/>
                <a:sym typeface="Arial"/>
              </a:rPr>
              <a:t>InCrea</a:t>
            </a:r>
            <a:r>
              <a:rPr lang="es-ES" sz="2400" dirty="0">
                <a:solidFill>
                  <a:schemeClr val="dk1"/>
                </a:solidFill>
                <a:latin typeface="Arial"/>
                <a:ea typeface="Arial"/>
                <a:cs typeface="Arial"/>
                <a:sym typeface="Arial"/>
              </a:rPr>
              <a:t>+ </a:t>
            </a:r>
            <a:r>
              <a:rPr lang="lt-LT" sz="2400" dirty="0" smtClean="0">
                <a:solidFill>
                  <a:schemeClr val="dk1"/>
                </a:solidFill>
                <a:latin typeface="Arial"/>
                <a:ea typeface="Arial"/>
                <a:cs typeface="Arial"/>
                <a:sym typeface="Arial"/>
              </a:rPr>
              <a:t>mokymo programos pasirinkimai</a:t>
            </a:r>
            <a:endParaRPr sz="2400" dirty="0">
              <a:solidFill>
                <a:schemeClr val="dk1"/>
              </a:solidFill>
              <a:latin typeface="Arial"/>
              <a:ea typeface="Arial"/>
              <a:cs typeface="Arial"/>
              <a:sym typeface="Arial"/>
            </a:endParaRPr>
          </a:p>
        </p:txBody>
      </p:sp>
      <p:sp>
        <p:nvSpPr>
          <p:cNvPr id="66" name="Google Shape;66;g11085746b30_0_13"/>
          <p:cNvSpPr/>
          <p:nvPr/>
        </p:nvSpPr>
        <p:spPr>
          <a:xfrm rot="1671076" flipH="1">
            <a:off x="8957996" y="1612740"/>
            <a:ext cx="2175616" cy="1882168"/>
          </a:xfrm>
          <a:prstGeom prst="wedgeRoundRectCallout">
            <a:avLst>
              <a:gd name="adj1" fmla="val -20833"/>
              <a:gd name="adj2" fmla="val 62500"/>
              <a:gd name="adj3" fmla="val 0"/>
            </a:avLst>
          </a:prstGeom>
          <a:solidFill>
            <a:srgbClr val="EA913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buSzPts val="2100"/>
            </a:pPr>
            <a:r>
              <a:rPr lang="lt-LT" sz="2100" b="1" dirty="0" smtClean="0">
                <a:latin typeface="Helvetica Neue"/>
                <a:ea typeface="Helvetica Neue"/>
                <a:cs typeface="Helvetica Neue"/>
                <a:sym typeface="Helvetica Neue"/>
              </a:rPr>
              <a:t>K</a:t>
            </a:r>
            <a:r>
              <a:rPr lang="es-ES" sz="2100" b="1" dirty="0" smtClean="0">
                <a:latin typeface="Helvetica Neue"/>
                <a:ea typeface="Helvetica Neue"/>
                <a:cs typeface="Helvetica Neue"/>
                <a:sym typeface="Helvetica Neue"/>
              </a:rPr>
              <a:t>okiomis </a:t>
            </a:r>
            <a:r>
              <a:rPr lang="es-ES" sz="2100" b="1" dirty="0">
                <a:latin typeface="Helvetica Neue"/>
                <a:ea typeface="Helvetica Neue"/>
                <a:cs typeface="Helvetica Neue"/>
                <a:sym typeface="Helvetica Neue"/>
              </a:rPr>
              <a:t>sritimis buvo vadovaujamasi kuriant mokymo programą?</a:t>
            </a:r>
            <a:endParaRPr sz="2100" b="1" i="0" u="none" strike="noStrike" cap="none" dirty="0">
              <a:solidFill>
                <a:srgbClr val="000000"/>
              </a:solidFill>
              <a:latin typeface="Helvetica Neue"/>
              <a:ea typeface="Helvetica Neue"/>
              <a:cs typeface="Helvetica Neue"/>
              <a:sym typeface="Helvetica Neue"/>
            </a:endParaRPr>
          </a:p>
        </p:txBody>
      </p:sp>
      <p:sp>
        <p:nvSpPr>
          <p:cNvPr id="67" name="Google Shape;67;g11085746b30_0_13"/>
          <p:cNvSpPr/>
          <p:nvPr/>
        </p:nvSpPr>
        <p:spPr>
          <a:xfrm rot="-1288702" flipH="1">
            <a:off x="134532" y="1866513"/>
            <a:ext cx="2667760" cy="1931223"/>
          </a:xfrm>
          <a:prstGeom prst="wedgeEllipseCallout">
            <a:avLst>
              <a:gd name="adj1" fmla="val -20833"/>
              <a:gd name="adj2" fmla="val 62500"/>
            </a:avLst>
          </a:prstGeom>
          <a:solidFill>
            <a:srgbClr val="EA913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100"/>
              <a:buFont typeface="Arial"/>
              <a:buNone/>
            </a:pPr>
            <a:r>
              <a:rPr lang="lt-LT" sz="2100" b="1" i="0" u="none" strike="noStrike" cap="none" dirty="0" smtClean="0">
                <a:solidFill>
                  <a:srgbClr val="000000"/>
                </a:solidFill>
                <a:latin typeface="Helvetica Neue"/>
                <a:ea typeface="Helvetica Neue"/>
                <a:cs typeface="Helvetica Neue"/>
                <a:sym typeface="Helvetica Neue"/>
              </a:rPr>
              <a:t>Kokie yra mokymo programos pagrindai</a:t>
            </a:r>
            <a:r>
              <a:rPr lang="es-ES" sz="2100" b="1" i="0" u="none" strike="noStrike" cap="none" dirty="0" smtClean="0">
                <a:solidFill>
                  <a:srgbClr val="000000"/>
                </a:solidFill>
                <a:latin typeface="Helvetica Neue"/>
                <a:ea typeface="Helvetica Neue"/>
                <a:cs typeface="Helvetica Neue"/>
                <a:sym typeface="Helvetica Neue"/>
              </a:rPr>
              <a:t>?</a:t>
            </a:r>
            <a:endParaRPr sz="2100" b="1" i="0" u="none" strike="noStrike" cap="none" dirty="0">
              <a:solidFill>
                <a:srgbClr val="000000"/>
              </a:solidFill>
              <a:latin typeface="Helvetica Neue"/>
              <a:ea typeface="Helvetica Neue"/>
              <a:cs typeface="Helvetica Neue"/>
              <a:sym typeface="Helvetica Neue"/>
            </a:endParaRPr>
          </a:p>
        </p:txBody>
      </p:sp>
      <p:sp>
        <p:nvSpPr>
          <p:cNvPr id="68" name="Google Shape;68;g11085746b30_0_13"/>
          <p:cNvSpPr txBox="1"/>
          <p:nvPr/>
        </p:nvSpPr>
        <p:spPr>
          <a:xfrm>
            <a:off x="4387499" y="3992950"/>
            <a:ext cx="4046423" cy="1661963"/>
          </a:xfrm>
          <a:prstGeom prst="rect">
            <a:avLst/>
          </a:prstGeom>
          <a:noFill/>
          <a:ln w="38100" cap="flat" cmpd="sng">
            <a:solidFill>
              <a:srgbClr val="00AEEF"/>
            </a:solidFill>
            <a:prstDash val="solid"/>
            <a:round/>
            <a:headEnd type="none" w="sm" len="sm"/>
            <a:tailEnd type="none" w="sm" len="sm"/>
          </a:ln>
        </p:spPr>
        <p:txBody>
          <a:bodyPr spcFirstLastPara="1" wrap="square" lIns="91425" tIns="91425" rIns="91425" bIns="91425" anchor="t" anchorCtr="0">
            <a:spAutoFit/>
          </a:bodyPr>
          <a:lstStyle/>
          <a:p>
            <a:pPr marL="457200" marR="0" lvl="0" indent="-381000" algn="l" rtl="0">
              <a:lnSpc>
                <a:spcPct val="100000"/>
              </a:lnSpc>
              <a:spcBef>
                <a:spcPts val="0"/>
              </a:spcBef>
              <a:spcAft>
                <a:spcPts val="0"/>
              </a:spcAft>
              <a:buClr>
                <a:srgbClr val="EC7320"/>
              </a:buClr>
              <a:buSzPts val="2400"/>
              <a:buFont typeface="Helvetica Neue"/>
              <a:buChar char="❖"/>
            </a:pPr>
            <a:r>
              <a:rPr lang="lt-LT" sz="2400" b="1" i="0" u="none" strike="noStrike" cap="none" dirty="0" err="1" smtClean="0">
                <a:solidFill>
                  <a:schemeClr val="dk1"/>
                </a:solidFill>
                <a:latin typeface="Helvetica Neue"/>
                <a:ea typeface="Helvetica Neue"/>
                <a:cs typeface="Helvetica Neue"/>
                <a:sym typeface="Helvetica Neue"/>
              </a:rPr>
              <a:t>Įtrauktis</a:t>
            </a:r>
            <a:endParaRPr sz="2400" b="1" i="0" u="none" strike="noStrike" cap="none" dirty="0">
              <a:solidFill>
                <a:schemeClr val="dk1"/>
              </a:solidFill>
              <a:latin typeface="Helvetica Neue"/>
              <a:ea typeface="Helvetica Neue"/>
              <a:cs typeface="Helvetica Neue"/>
              <a:sym typeface="Helvetica Neue"/>
            </a:endParaRPr>
          </a:p>
          <a:p>
            <a:pPr marL="457200" marR="0" lvl="0" indent="-381000" algn="l" rtl="0">
              <a:lnSpc>
                <a:spcPct val="100000"/>
              </a:lnSpc>
              <a:spcBef>
                <a:spcPts val="0"/>
              </a:spcBef>
              <a:spcAft>
                <a:spcPts val="0"/>
              </a:spcAft>
              <a:buClr>
                <a:srgbClr val="EC7320"/>
              </a:buClr>
              <a:buSzPts val="2400"/>
              <a:buFont typeface="Helvetica Neue"/>
              <a:buChar char="❖"/>
            </a:pPr>
            <a:r>
              <a:rPr lang="lt-LT" sz="2400" b="1" dirty="0" smtClean="0">
                <a:solidFill>
                  <a:schemeClr val="dk1"/>
                </a:solidFill>
                <a:latin typeface="Helvetica Neue"/>
                <a:ea typeface="Helvetica Neue"/>
                <a:cs typeface="Helvetica Neue"/>
                <a:sym typeface="Helvetica Neue"/>
              </a:rPr>
              <a:t>XXI amžiaus </a:t>
            </a:r>
            <a:r>
              <a:rPr lang="lt-LT" sz="2400" b="1" i="0" u="none" strike="noStrike" cap="none" dirty="0" smtClean="0">
                <a:solidFill>
                  <a:schemeClr val="dk1"/>
                </a:solidFill>
                <a:latin typeface="Helvetica Neue"/>
                <a:ea typeface="Helvetica Neue"/>
                <a:cs typeface="Helvetica Neue"/>
                <a:sym typeface="Helvetica Neue"/>
              </a:rPr>
              <a:t>įgūdžiai</a:t>
            </a:r>
            <a:endParaRPr sz="2400" b="1" i="0" u="none" strike="noStrike" cap="none" dirty="0">
              <a:solidFill>
                <a:schemeClr val="dk1"/>
              </a:solidFill>
              <a:latin typeface="Helvetica Neue"/>
              <a:ea typeface="Helvetica Neue"/>
              <a:cs typeface="Helvetica Neue"/>
              <a:sym typeface="Helvetica Neue"/>
            </a:endParaRPr>
          </a:p>
          <a:p>
            <a:pPr marL="457200" marR="0" lvl="0" indent="-381000" algn="l" rtl="0">
              <a:lnSpc>
                <a:spcPct val="100000"/>
              </a:lnSpc>
              <a:spcBef>
                <a:spcPts val="0"/>
              </a:spcBef>
              <a:spcAft>
                <a:spcPts val="0"/>
              </a:spcAft>
              <a:buClr>
                <a:srgbClr val="EC7320"/>
              </a:buClr>
              <a:buSzPts val="2400"/>
              <a:buFont typeface="Helvetica Neue"/>
              <a:buChar char="❖"/>
            </a:pPr>
            <a:r>
              <a:rPr lang="lt-LT" sz="2400" b="1" i="0" u="none" strike="noStrike" cap="none" dirty="0" smtClean="0">
                <a:solidFill>
                  <a:schemeClr val="dk1"/>
                </a:solidFill>
                <a:latin typeface="Helvetica Neue"/>
                <a:ea typeface="Helvetica Neue"/>
                <a:cs typeface="Helvetica Neue"/>
                <a:sym typeface="Helvetica Neue"/>
              </a:rPr>
              <a:t>Meno sritys</a:t>
            </a:r>
            <a:endParaRPr sz="2400" b="1" i="0" u="none" strike="noStrike" cap="none" dirty="0">
              <a:solidFill>
                <a:schemeClr val="dk1"/>
              </a:solidFill>
              <a:latin typeface="Helvetica Neue"/>
              <a:ea typeface="Helvetica Neue"/>
              <a:cs typeface="Helvetica Neue"/>
              <a:sym typeface="Helvetica Neue"/>
            </a:endParaRPr>
          </a:p>
          <a:p>
            <a:pPr marL="457200" marR="0" lvl="0" indent="-381000" algn="l" rtl="0">
              <a:lnSpc>
                <a:spcPct val="100000"/>
              </a:lnSpc>
              <a:spcBef>
                <a:spcPts val="0"/>
              </a:spcBef>
              <a:spcAft>
                <a:spcPts val="0"/>
              </a:spcAft>
              <a:buClr>
                <a:srgbClr val="EC7320"/>
              </a:buClr>
              <a:buSzPts val="2400"/>
              <a:buFont typeface="Helvetica Neue"/>
              <a:buChar char="❖"/>
            </a:pPr>
            <a:r>
              <a:rPr lang="es-ES" sz="2400" b="1" i="0" u="none" strike="noStrike" cap="none" dirty="0" smtClean="0">
                <a:solidFill>
                  <a:schemeClr val="dk1"/>
                </a:solidFill>
                <a:latin typeface="Helvetica Neue"/>
                <a:ea typeface="Helvetica Neue"/>
                <a:cs typeface="Helvetica Neue"/>
                <a:sym typeface="Helvetica Neue"/>
              </a:rPr>
              <a:t>UD</a:t>
            </a:r>
            <a:r>
              <a:rPr lang="lt-LT" sz="2400" b="1" i="0" u="none" strike="noStrike" cap="none" dirty="0" smtClean="0">
                <a:solidFill>
                  <a:schemeClr val="dk1"/>
                </a:solidFill>
                <a:latin typeface="Helvetica Neue"/>
                <a:ea typeface="Helvetica Neue"/>
                <a:cs typeface="Helvetica Neue"/>
                <a:sym typeface="Helvetica Neue"/>
              </a:rPr>
              <a:t>M</a:t>
            </a:r>
            <a:endParaRPr sz="2400" b="1" i="0" u="none" strike="noStrike" cap="none" dirty="0">
              <a:solidFill>
                <a:srgbClr val="000000"/>
              </a:solidFill>
              <a:latin typeface="Helvetica Neue"/>
              <a:ea typeface="Helvetica Neue"/>
              <a:cs typeface="Helvetica Neue"/>
              <a:sym typeface="Helvetica Neue"/>
            </a:endParaRPr>
          </a:p>
        </p:txBody>
      </p:sp>
      <p:pic>
        <p:nvPicPr>
          <p:cNvPr id="69" name="Google Shape;69;g11085746b30_0_13"/>
          <p:cNvPicPr preferRelativeResize="0"/>
          <p:nvPr/>
        </p:nvPicPr>
        <p:blipFill rotWithShape="1">
          <a:blip r:embed="rId3">
            <a:alphaModFix/>
          </a:blip>
          <a:srcRect l="51735" t="26571" r="26314" b="24127"/>
          <a:stretch/>
        </p:blipFill>
        <p:spPr>
          <a:xfrm>
            <a:off x="2363573" y="3695150"/>
            <a:ext cx="1170551" cy="1383825"/>
          </a:xfrm>
          <a:prstGeom prst="rect">
            <a:avLst/>
          </a:prstGeom>
          <a:noFill/>
          <a:ln>
            <a:noFill/>
          </a:ln>
        </p:spPr>
      </p:pic>
      <p:pic>
        <p:nvPicPr>
          <p:cNvPr id="70" name="Google Shape;70;g11085746b30_0_13"/>
          <p:cNvPicPr preferRelativeResize="0"/>
          <p:nvPr/>
        </p:nvPicPr>
        <p:blipFill rotWithShape="1">
          <a:blip r:embed="rId3">
            <a:alphaModFix/>
          </a:blip>
          <a:srcRect l="26506" t="26571" r="48598" b="24127"/>
          <a:stretch/>
        </p:blipFill>
        <p:spPr>
          <a:xfrm>
            <a:off x="8433923" y="2861475"/>
            <a:ext cx="1378551" cy="14368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1000"/>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g11085746b30_0_29"/>
          <p:cNvSpPr txBox="1">
            <a:spLocks noGrp="1"/>
          </p:cNvSpPr>
          <p:nvPr>
            <p:ph type="body" idx="1"/>
          </p:nvPr>
        </p:nvSpPr>
        <p:spPr>
          <a:xfrm>
            <a:off x="3317532" y="532200"/>
            <a:ext cx="8686800" cy="8397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1000"/>
              </a:spcBef>
              <a:spcAft>
                <a:spcPts val="0"/>
              </a:spcAft>
              <a:buSzPts val="5400"/>
              <a:buNone/>
            </a:pPr>
            <a:r>
              <a:rPr lang="lt-LT" sz="2400" dirty="0" smtClean="0">
                <a:solidFill>
                  <a:schemeClr val="dk1"/>
                </a:solidFill>
                <a:latin typeface="Arial"/>
                <a:ea typeface="Arial"/>
                <a:cs typeface="Arial"/>
                <a:sym typeface="Arial"/>
              </a:rPr>
              <a:t>Mokymo programos pagrindai </a:t>
            </a:r>
            <a:r>
              <a:rPr lang="es-ES" sz="2400" dirty="0" smtClean="0">
                <a:solidFill>
                  <a:schemeClr val="dk1"/>
                </a:solidFill>
                <a:latin typeface="Arial"/>
                <a:ea typeface="Arial"/>
                <a:cs typeface="Arial"/>
                <a:sym typeface="Arial"/>
              </a:rPr>
              <a:t>–</a:t>
            </a:r>
            <a:r>
              <a:rPr lang="lt-LT" sz="2400" dirty="0" smtClean="0">
                <a:solidFill>
                  <a:schemeClr val="dk1"/>
                </a:solidFill>
                <a:latin typeface="Arial"/>
                <a:ea typeface="Arial"/>
                <a:cs typeface="Arial"/>
                <a:sym typeface="Arial"/>
              </a:rPr>
              <a:t> </a:t>
            </a:r>
            <a:r>
              <a:rPr lang="lt-LT" sz="2400" dirty="0" err="1" smtClean="0">
                <a:solidFill>
                  <a:schemeClr val="dk1"/>
                </a:solidFill>
                <a:latin typeface="Arial"/>
                <a:ea typeface="Arial"/>
                <a:cs typeface="Arial"/>
                <a:sym typeface="Arial"/>
              </a:rPr>
              <a:t>Įtraukties</a:t>
            </a:r>
            <a:r>
              <a:rPr lang="lt-LT" sz="2400" dirty="0" smtClean="0">
                <a:solidFill>
                  <a:schemeClr val="dk1"/>
                </a:solidFill>
                <a:latin typeface="Arial"/>
                <a:ea typeface="Arial"/>
                <a:cs typeface="Arial"/>
                <a:sym typeface="Arial"/>
              </a:rPr>
              <a:t> skatinimas</a:t>
            </a:r>
            <a:endParaRPr sz="2400" dirty="0">
              <a:solidFill>
                <a:schemeClr val="dk1"/>
              </a:solidFill>
              <a:latin typeface="Arial"/>
              <a:ea typeface="Arial"/>
              <a:cs typeface="Arial"/>
              <a:sym typeface="Arial"/>
            </a:endParaRPr>
          </a:p>
        </p:txBody>
      </p:sp>
      <p:sp>
        <p:nvSpPr>
          <p:cNvPr id="77" name="Google Shape;77;g11085746b30_0_29"/>
          <p:cNvSpPr txBox="1"/>
          <p:nvPr/>
        </p:nvSpPr>
        <p:spPr>
          <a:xfrm>
            <a:off x="783900" y="1957116"/>
            <a:ext cx="10624200" cy="3631733"/>
          </a:xfrm>
          <a:prstGeom prst="rect">
            <a:avLst/>
          </a:prstGeom>
          <a:noFill/>
          <a:ln>
            <a:noFill/>
          </a:ln>
        </p:spPr>
        <p:txBody>
          <a:bodyPr spcFirstLastPara="1" wrap="square" lIns="91425" tIns="91425" rIns="91425" bIns="91425" anchor="t" anchorCtr="0">
            <a:spAutoFit/>
          </a:bodyPr>
          <a:lstStyle/>
          <a:p>
            <a:pPr lvl="0" algn="just">
              <a:buSzPts val="1000"/>
            </a:pPr>
            <a:r>
              <a:rPr lang="es-ES" sz="1000" b="0" i="0" u="none" strike="noStrike" cap="none" dirty="0">
                <a:solidFill>
                  <a:schemeClr val="dk1"/>
                </a:solidFill>
                <a:latin typeface="Arial"/>
                <a:ea typeface="Arial"/>
                <a:cs typeface="Arial"/>
                <a:sym typeface="Arial"/>
              </a:rPr>
              <a:t> </a:t>
            </a:r>
            <a:r>
              <a:rPr lang="es-ES" sz="1600" b="1" i="1" u="none" strike="noStrike" cap="none" dirty="0" smtClean="0">
                <a:solidFill>
                  <a:srgbClr val="EC7320"/>
                </a:solidFill>
                <a:latin typeface="Arial"/>
                <a:ea typeface="Arial"/>
                <a:cs typeface="Arial"/>
                <a:sym typeface="Arial"/>
              </a:rPr>
              <a:t>“</a:t>
            </a:r>
            <a:r>
              <a:rPr lang="lt-LT" sz="1600" b="1" i="1" dirty="0">
                <a:solidFill>
                  <a:srgbClr val="EC7320"/>
                </a:solidFill>
              </a:rPr>
              <a:t>Socialinė </a:t>
            </a:r>
            <a:r>
              <a:rPr lang="lt-LT" sz="1600" b="1" i="1" dirty="0" err="1">
                <a:solidFill>
                  <a:srgbClr val="EC7320"/>
                </a:solidFill>
              </a:rPr>
              <a:t>įtrauktis</a:t>
            </a:r>
            <a:r>
              <a:rPr lang="lt-LT" sz="1600" b="1" i="1" dirty="0">
                <a:solidFill>
                  <a:srgbClr val="EC7320"/>
                </a:solidFill>
              </a:rPr>
              <a:t> reiškia, kad kiekvienas asmuo dalyvauja visuomenėje ir gali kontroliuoti savo išteklius</a:t>
            </a:r>
            <a:r>
              <a:rPr lang="es-ES" sz="1600" b="1" i="1" u="none" strike="noStrike" cap="none" dirty="0" smtClean="0">
                <a:solidFill>
                  <a:srgbClr val="EC7320"/>
                </a:solidFill>
                <a:latin typeface="Arial"/>
                <a:ea typeface="Arial"/>
                <a:cs typeface="Arial"/>
                <a:sym typeface="Arial"/>
              </a:rPr>
              <a:t>. </a:t>
            </a:r>
            <a:r>
              <a:rPr lang="lt-LT" sz="1600" b="1" i="1" dirty="0">
                <a:solidFill>
                  <a:srgbClr val="EC7320"/>
                </a:solidFill>
              </a:rPr>
              <a:t>Tiesą sakant, tai yra bendruomenė, kuri rūpinasi savo nariais, verčia juos jaustis laukiamais ir siekia prisitaikyti, kad atitiktų įvairius jų </a:t>
            </a:r>
            <a:r>
              <a:rPr lang="lt-LT" sz="1600" b="1" i="1" dirty="0" smtClean="0">
                <a:solidFill>
                  <a:srgbClr val="EC7320"/>
                </a:solidFill>
              </a:rPr>
              <a:t>poreikius</a:t>
            </a:r>
            <a:r>
              <a:rPr lang="es-ES" sz="1600" b="1" i="1" u="none" strike="noStrike" cap="none" dirty="0" smtClean="0">
                <a:solidFill>
                  <a:srgbClr val="EC7320"/>
                </a:solidFill>
                <a:latin typeface="Arial"/>
                <a:ea typeface="Arial"/>
                <a:cs typeface="Arial"/>
                <a:sym typeface="Arial"/>
              </a:rPr>
              <a:t>.”</a:t>
            </a:r>
            <a:endParaRPr sz="1600" b="1" i="1" u="none" strike="noStrike" cap="none" dirty="0">
              <a:solidFill>
                <a:srgbClr val="EC732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600"/>
              <a:buFont typeface="Arial"/>
              <a:buNone/>
            </a:pPr>
            <a:r>
              <a:rPr lang="es-ES" sz="1600" b="1" i="1" u="none" strike="noStrike" cap="none" dirty="0">
                <a:solidFill>
                  <a:srgbClr val="EC7320"/>
                </a:solidFill>
                <a:latin typeface="Arial"/>
                <a:ea typeface="Arial"/>
                <a:cs typeface="Arial"/>
                <a:sym typeface="Arial"/>
              </a:rPr>
              <a:t>						</a:t>
            </a:r>
            <a:r>
              <a:rPr lang="es-ES" sz="1600" b="0" i="0" u="none" strike="noStrike" cap="none" dirty="0">
                <a:solidFill>
                  <a:schemeClr val="dk1"/>
                </a:solidFill>
                <a:latin typeface="Arial"/>
                <a:ea typeface="Arial"/>
                <a:cs typeface="Arial"/>
                <a:sym typeface="Arial"/>
              </a:rPr>
              <a:t>Marino-Francis and Worrall-Davies (2010, p.38)</a:t>
            </a:r>
            <a:endParaRPr sz="1600" b="1" i="1" u="none" strike="noStrike" cap="none" dirty="0">
              <a:solidFill>
                <a:srgbClr val="EC732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600"/>
              <a:buFont typeface="Arial"/>
              <a:buNone/>
            </a:pPr>
            <a:endParaRPr sz="1600" b="0" i="0" u="none" strike="noStrike" cap="none" dirty="0">
              <a:solidFill>
                <a:schemeClr val="dk1"/>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600"/>
              <a:buFont typeface="Arial"/>
              <a:buNone/>
            </a:pPr>
            <a:endParaRPr sz="1600" b="0" i="0" u="none" strike="noStrike" cap="none" dirty="0">
              <a:solidFill>
                <a:schemeClr val="dk1"/>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600"/>
              <a:buFont typeface="Arial"/>
              <a:buNone/>
            </a:pPr>
            <a:endParaRPr sz="1600" b="0" i="0" u="none" strike="noStrike" cap="none" dirty="0">
              <a:solidFill>
                <a:schemeClr val="dk1"/>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600"/>
              <a:buFont typeface="Arial"/>
              <a:buNone/>
            </a:pPr>
            <a:r>
              <a:rPr lang="es-ES" sz="1600" b="0" i="0" u="none" strike="noStrike" cap="none" dirty="0" smtClean="0">
                <a:solidFill>
                  <a:schemeClr val="dk1"/>
                </a:solidFill>
                <a:latin typeface="Arial"/>
                <a:ea typeface="Arial"/>
                <a:cs typeface="Arial"/>
                <a:sym typeface="Arial"/>
              </a:rPr>
              <a:t> </a:t>
            </a:r>
            <a:r>
              <a:rPr lang="es-ES" sz="1600" b="0" i="0" u="none" strike="noStrike" cap="none" dirty="0">
                <a:solidFill>
                  <a:schemeClr val="dk1"/>
                </a:solidFill>
                <a:latin typeface="Arial"/>
                <a:ea typeface="Arial"/>
                <a:cs typeface="Arial"/>
                <a:sym typeface="Arial"/>
              </a:rPr>
              <a:t>InCrea+ </a:t>
            </a:r>
            <a:r>
              <a:rPr lang="es-ES" sz="1600" b="0" i="0" u="none" strike="noStrike" cap="none" dirty="0" smtClean="0">
                <a:solidFill>
                  <a:schemeClr val="dk1"/>
                </a:solidFill>
                <a:latin typeface="Arial"/>
                <a:ea typeface="Arial"/>
                <a:cs typeface="Arial"/>
                <a:sym typeface="Arial"/>
              </a:rPr>
              <a:t>Proje</a:t>
            </a:r>
            <a:r>
              <a:rPr lang="lt-LT" sz="1600" b="0" i="0" u="none" strike="noStrike" cap="none" dirty="0" smtClean="0">
                <a:solidFill>
                  <a:schemeClr val="dk1"/>
                </a:solidFill>
                <a:latin typeface="Arial"/>
                <a:ea typeface="Arial"/>
                <a:cs typeface="Arial"/>
                <a:sym typeface="Arial"/>
              </a:rPr>
              <a:t>k</a:t>
            </a:r>
            <a:r>
              <a:rPr lang="es-ES" sz="1600" b="0" i="0" u="none" strike="noStrike" cap="none" dirty="0" smtClean="0">
                <a:solidFill>
                  <a:schemeClr val="dk1"/>
                </a:solidFill>
                <a:latin typeface="Arial"/>
                <a:ea typeface="Arial"/>
                <a:cs typeface="Arial"/>
                <a:sym typeface="Arial"/>
              </a:rPr>
              <a:t>t</a:t>
            </a:r>
            <a:r>
              <a:rPr lang="lt-LT" sz="1600" b="0" i="0" u="none" strike="noStrike" cap="none" dirty="0" err="1" smtClean="0">
                <a:solidFill>
                  <a:schemeClr val="dk1"/>
                </a:solidFill>
                <a:latin typeface="Arial"/>
                <a:ea typeface="Arial"/>
                <a:cs typeface="Arial"/>
                <a:sym typeface="Arial"/>
              </a:rPr>
              <a:t>as</a:t>
            </a:r>
            <a:r>
              <a:rPr lang="es-ES" sz="1600" b="0" i="0" u="none" strike="noStrike" cap="none" dirty="0" smtClean="0">
                <a:solidFill>
                  <a:schemeClr val="dk1"/>
                </a:solidFill>
                <a:latin typeface="Arial"/>
                <a:ea typeface="Arial"/>
                <a:cs typeface="Arial"/>
                <a:sym typeface="Arial"/>
              </a:rPr>
              <a:t> </a:t>
            </a:r>
            <a:r>
              <a:rPr lang="lt-LT" sz="1600" b="0" i="0" u="none" strike="noStrike" cap="none" dirty="0" smtClean="0">
                <a:solidFill>
                  <a:schemeClr val="dk1"/>
                </a:solidFill>
                <a:latin typeface="Arial"/>
                <a:ea typeface="Arial"/>
                <a:cs typeface="Arial"/>
                <a:sym typeface="Arial"/>
              </a:rPr>
              <a:t>numato</a:t>
            </a:r>
            <a:r>
              <a:rPr lang="es-ES" sz="1600" b="0" i="0" u="none" strike="noStrike" cap="none" dirty="0" smtClean="0">
                <a:solidFill>
                  <a:schemeClr val="dk1"/>
                </a:solidFill>
                <a:latin typeface="Arial"/>
                <a:ea typeface="Arial"/>
                <a:cs typeface="Arial"/>
                <a:sym typeface="Arial"/>
              </a:rPr>
              <a:t>:</a:t>
            </a:r>
            <a:endParaRPr sz="1600" b="0" i="0" u="none" strike="noStrike" cap="none" dirty="0">
              <a:solidFill>
                <a:schemeClr val="dk1"/>
              </a:solidFill>
              <a:latin typeface="Arial"/>
              <a:ea typeface="Arial"/>
              <a:cs typeface="Arial"/>
              <a:sym typeface="Arial"/>
            </a:endParaRPr>
          </a:p>
          <a:p>
            <a:pPr marL="457200" lvl="0" indent="-317500" algn="just">
              <a:buClr>
                <a:schemeClr val="dk1"/>
              </a:buClr>
              <a:buSzPts val="1400"/>
              <a:buFont typeface="Helvetica Neue"/>
              <a:buAutoNum type="arabicPeriod"/>
            </a:pPr>
            <a:r>
              <a:rPr lang="lt-LT" sz="1600" dirty="0">
                <a:solidFill>
                  <a:schemeClr val="dk1"/>
                </a:solidFill>
              </a:rPr>
              <a:t>Įtraukimas kaip procesas, kai visiems tam tikroje grupėje be kliūčių ir išankstinių nusistatymų suteikiamos vienodos prieigos ir galimybės, atsižvelgiant į individualius poreikius, gebėjimus, įgūdžius ir ypatumus</a:t>
            </a:r>
            <a:r>
              <a:rPr lang="lt-LT" sz="1600" dirty="0" smtClean="0">
                <a:solidFill>
                  <a:schemeClr val="dk1"/>
                </a:solidFill>
              </a:rPr>
              <a:t>.</a:t>
            </a:r>
          </a:p>
          <a:p>
            <a:pPr marL="457200" lvl="0" indent="-317500" algn="just">
              <a:buClr>
                <a:schemeClr val="dk1"/>
              </a:buClr>
              <a:buSzPts val="1400"/>
              <a:buFont typeface="Helvetica Neue"/>
              <a:buAutoNum type="arabicPeriod"/>
            </a:pPr>
            <a:r>
              <a:rPr lang="lt-LT" sz="1600" dirty="0" smtClean="0">
                <a:solidFill>
                  <a:schemeClr val="dk1"/>
                </a:solidFill>
              </a:rPr>
              <a:t>Įtraukusis ugdymas </a:t>
            </a:r>
            <a:r>
              <a:rPr lang="lt-LT" sz="1600" dirty="0">
                <a:solidFill>
                  <a:schemeClr val="dk1"/>
                </a:solidFill>
              </a:rPr>
              <a:t>kaip procesas, kurio metu švietimas yra prieinamas visiems ir suteikia lygias galimybes, švenčiant ir panaudojant skirtumus, siekiant visiems optimalių mokymosi rezultatų</a:t>
            </a:r>
            <a:r>
              <a:rPr lang="lt-LT" sz="1600" dirty="0" smtClean="0">
                <a:solidFill>
                  <a:schemeClr val="dk1"/>
                </a:solidFill>
              </a:rPr>
              <a:t>.</a:t>
            </a:r>
          </a:p>
          <a:p>
            <a:pPr marL="457200" lvl="0" indent="-317500" algn="just">
              <a:buClr>
                <a:schemeClr val="dk1"/>
              </a:buClr>
              <a:buSzPts val="1400"/>
              <a:buFont typeface="Helvetica Neue"/>
              <a:buAutoNum type="arabicPeriod"/>
            </a:pPr>
            <a:r>
              <a:rPr lang="lt-LT" sz="1600" dirty="0" smtClean="0">
                <a:solidFill>
                  <a:schemeClr val="dk1"/>
                </a:solidFill>
              </a:rPr>
              <a:t>Kad </a:t>
            </a:r>
            <a:r>
              <a:rPr lang="lt-LT" sz="1600" dirty="0">
                <a:solidFill>
                  <a:schemeClr val="dk1"/>
                </a:solidFill>
              </a:rPr>
              <a:t>menas </a:t>
            </a:r>
            <a:r>
              <a:rPr lang="lt-LT" sz="1600" dirty="0" err="1" smtClean="0">
                <a:solidFill>
                  <a:schemeClr val="dk1"/>
                </a:solidFill>
              </a:rPr>
              <a:t>įtraukiajame</a:t>
            </a:r>
            <a:r>
              <a:rPr lang="lt-LT" sz="1600" dirty="0" smtClean="0">
                <a:solidFill>
                  <a:schemeClr val="dk1"/>
                </a:solidFill>
              </a:rPr>
              <a:t> </a:t>
            </a:r>
            <a:r>
              <a:rPr lang="lt-LT" sz="1600" dirty="0">
                <a:solidFill>
                  <a:schemeClr val="dk1"/>
                </a:solidFill>
              </a:rPr>
              <a:t>ugdyme suteikia universalią asmeninių, socialinių įgūdžių ir jausmų išraiškos kalbą, leidžiančią dalyvauti ir bendrauti su kiekvienu, nebijant klaidų ir sprendimų.</a:t>
            </a:r>
            <a:endParaRPr sz="1600" b="0" i="0" u="none" strike="noStrike" cap="none" dirty="0">
              <a:solidFill>
                <a:schemeClr val="dk1"/>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4"/>
          <p:cNvSpPr txBox="1">
            <a:spLocks noGrp="1"/>
          </p:cNvSpPr>
          <p:nvPr>
            <p:ph type="body" idx="1"/>
          </p:nvPr>
        </p:nvSpPr>
        <p:spPr>
          <a:xfrm>
            <a:off x="3299244" y="715080"/>
            <a:ext cx="8686800" cy="839700"/>
          </a:xfrm>
          <a:prstGeom prst="rect">
            <a:avLst/>
          </a:prstGeom>
          <a:noFill/>
          <a:ln>
            <a:noFill/>
          </a:ln>
        </p:spPr>
        <p:txBody>
          <a:bodyPr spcFirstLastPara="1" wrap="square" lIns="91425" tIns="45700" rIns="91425" bIns="45700" anchor="t" anchorCtr="0">
            <a:noAutofit/>
          </a:bodyPr>
          <a:lstStyle/>
          <a:p>
            <a:pPr marL="0" lvl="0" indent="0" algn="l"/>
            <a:r>
              <a:rPr lang="pt-BR" sz="2400" dirty="0">
                <a:latin typeface="Arial"/>
                <a:ea typeface="Arial"/>
                <a:cs typeface="Arial"/>
                <a:sym typeface="Arial"/>
              </a:rPr>
              <a:t>Mokymo programos pagrindai – Įtraukties skatinimas</a:t>
            </a:r>
          </a:p>
        </p:txBody>
      </p:sp>
      <p:sp>
        <p:nvSpPr>
          <p:cNvPr id="84" name="Google Shape;84;p4"/>
          <p:cNvSpPr txBox="1"/>
          <p:nvPr/>
        </p:nvSpPr>
        <p:spPr>
          <a:xfrm>
            <a:off x="594924" y="1762712"/>
            <a:ext cx="11597076" cy="4431952"/>
          </a:xfrm>
          <a:prstGeom prst="rect">
            <a:avLst/>
          </a:prstGeom>
          <a:noFill/>
          <a:ln>
            <a:noFill/>
          </a:ln>
        </p:spPr>
        <p:txBody>
          <a:bodyPr spcFirstLastPara="1" wrap="square" lIns="91425" tIns="91425" rIns="91425" bIns="91425" anchor="t" anchorCtr="0">
            <a:spAutoFit/>
          </a:bodyPr>
          <a:lstStyle/>
          <a:p>
            <a:pPr lvl="0" algn="just"/>
            <a:r>
              <a:rPr lang="es-ES" sz="2000" dirty="0">
                <a:solidFill>
                  <a:schemeClr val="dk1"/>
                </a:solidFill>
              </a:rPr>
              <a:t>„InCrea+“ partneriai atliko lauko ir stalo tyrimą, kuriame </a:t>
            </a:r>
            <a:r>
              <a:rPr lang="es-ES" sz="2000" dirty="0" smtClean="0">
                <a:solidFill>
                  <a:schemeClr val="dk1"/>
                </a:solidFill>
              </a:rPr>
              <a:t>dalyvavo</a:t>
            </a:r>
            <a:endParaRPr lang="lt-LT" sz="2000" dirty="0" smtClean="0">
              <a:solidFill>
                <a:schemeClr val="dk1"/>
              </a:solidFill>
            </a:endParaRPr>
          </a:p>
          <a:p>
            <a:pPr marL="342900" lvl="0" indent="-342900" algn="just">
              <a:buFont typeface="Arial" panose="020B0604020202020204" pitchFamily="34" charset="0"/>
              <a:buChar char="•"/>
            </a:pPr>
            <a:r>
              <a:rPr lang="lt-LT" sz="2000" dirty="0" smtClean="0">
                <a:solidFill>
                  <a:schemeClr val="dk1"/>
                </a:solidFill>
              </a:rPr>
              <a:t>Mokytojai </a:t>
            </a:r>
          </a:p>
          <a:p>
            <a:pPr marL="342900" lvl="0" indent="-342900" algn="just">
              <a:buFont typeface="Arial" panose="020B0604020202020204" pitchFamily="34" charset="0"/>
              <a:buChar char="•"/>
            </a:pPr>
            <a:r>
              <a:rPr lang="es-ES" sz="2000" dirty="0">
                <a:solidFill>
                  <a:schemeClr val="dk1"/>
                </a:solidFill>
              </a:rPr>
              <a:t>Kūrybinio ir kultūros sektoriaus darbuotojai</a:t>
            </a:r>
            <a:endParaRPr sz="2000" b="0" i="0" u="none" strike="noStrike" cap="none" dirty="0" smtClean="0">
              <a:solidFill>
                <a:schemeClr val="dk1"/>
              </a:solidFill>
              <a:latin typeface="Arial"/>
              <a:ea typeface="Arial"/>
              <a:cs typeface="Arial"/>
              <a:sym typeface="Arial"/>
            </a:endParaRPr>
          </a:p>
          <a:p>
            <a:pPr lvl="0" algn="just"/>
            <a:endParaRPr lang="lt-LT" sz="2000" dirty="0" smtClean="0">
              <a:solidFill>
                <a:schemeClr val="dk1"/>
              </a:solidFill>
            </a:endParaRPr>
          </a:p>
          <a:p>
            <a:pPr lvl="0" algn="just"/>
            <a:r>
              <a:rPr lang="lt-LT" sz="2000" dirty="0" smtClean="0">
                <a:solidFill>
                  <a:schemeClr val="dk1"/>
                </a:solidFill>
              </a:rPr>
              <a:t>Atliekant </a:t>
            </a:r>
            <a:r>
              <a:rPr lang="lt-LT" sz="2000" dirty="0">
                <a:solidFill>
                  <a:schemeClr val="dk1"/>
                </a:solidFill>
              </a:rPr>
              <a:t>šį tyrimą visose dalyvaujančiose šalyse iškilo daug svarbių iššūkių, susijusių su </a:t>
            </a:r>
            <a:r>
              <a:rPr lang="lt-LT" sz="2000" dirty="0" err="1">
                <a:solidFill>
                  <a:schemeClr val="dk1"/>
                </a:solidFill>
              </a:rPr>
              <a:t>įtrauktimi</a:t>
            </a:r>
            <a:r>
              <a:rPr lang="es-ES" sz="2000" b="0" i="0" u="none" strike="noStrike" cap="none" dirty="0" smtClean="0">
                <a:solidFill>
                  <a:schemeClr val="dk1"/>
                </a:solidFill>
                <a:latin typeface="Arial"/>
                <a:ea typeface="Arial"/>
                <a:cs typeface="Arial"/>
                <a:sym typeface="Arial"/>
              </a:rPr>
              <a:t>.</a:t>
            </a:r>
            <a:endParaRPr sz="2000" b="0" i="0" u="none" strike="noStrike" cap="none" dirty="0">
              <a:solidFill>
                <a:schemeClr val="dk1"/>
              </a:solidFill>
              <a:latin typeface="Arial"/>
              <a:ea typeface="Arial"/>
              <a:cs typeface="Arial"/>
              <a:sym typeface="Arial"/>
            </a:endParaRPr>
          </a:p>
          <a:p>
            <a:pPr marL="0" marR="0" lvl="0" indent="0" algn="just" rtl="0">
              <a:lnSpc>
                <a:spcPct val="100000"/>
              </a:lnSpc>
              <a:spcBef>
                <a:spcPts val="0"/>
              </a:spcBef>
              <a:spcAft>
                <a:spcPts val="0"/>
              </a:spcAft>
              <a:buNone/>
            </a:pPr>
            <a:endParaRPr sz="2000" b="0" i="0" u="none" strike="noStrike" cap="none" dirty="0">
              <a:solidFill>
                <a:schemeClr val="dk1"/>
              </a:solidFill>
              <a:latin typeface="Arial"/>
              <a:ea typeface="Arial"/>
              <a:cs typeface="Arial"/>
              <a:sym typeface="Arial"/>
            </a:endParaRPr>
          </a:p>
          <a:p>
            <a:pPr lvl="0" algn="just"/>
            <a:r>
              <a:rPr lang="lt-LT" sz="2000" dirty="0">
                <a:solidFill>
                  <a:schemeClr val="dk1"/>
                </a:solidFill>
              </a:rPr>
              <a:t>Labiausiai įtakojantys įtraukimo iššūkiai, nagrinėti apklausoje, </a:t>
            </a:r>
            <a:r>
              <a:rPr lang="lt-LT" sz="2000" dirty="0" smtClean="0">
                <a:solidFill>
                  <a:schemeClr val="dk1"/>
                </a:solidFill>
              </a:rPr>
              <a:t>buvo</a:t>
            </a:r>
            <a:r>
              <a:rPr lang="es-ES" sz="2000" b="0" i="0" u="none" strike="noStrike" cap="none" dirty="0" smtClean="0">
                <a:solidFill>
                  <a:schemeClr val="dk1"/>
                </a:solidFill>
                <a:latin typeface="Arial"/>
                <a:ea typeface="Arial"/>
                <a:cs typeface="Arial"/>
                <a:sym typeface="Arial"/>
              </a:rPr>
              <a:t>:</a:t>
            </a:r>
            <a:endParaRPr dirty="0"/>
          </a:p>
          <a:p>
            <a:pPr marL="0" marR="0" lvl="0" indent="0" algn="just" rtl="0">
              <a:lnSpc>
                <a:spcPct val="100000"/>
              </a:lnSpc>
              <a:spcBef>
                <a:spcPts val="0"/>
              </a:spcBef>
              <a:spcAft>
                <a:spcPts val="0"/>
              </a:spcAft>
              <a:buNone/>
            </a:pPr>
            <a:endParaRPr sz="2000" b="1" i="0" u="none" strike="noStrike" cap="none" dirty="0">
              <a:solidFill>
                <a:schemeClr val="dk1"/>
              </a:solidFill>
              <a:latin typeface="Arial"/>
              <a:ea typeface="Arial"/>
              <a:cs typeface="Arial"/>
              <a:sym typeface="Arial"/>
            </a:endParaRPr>
          </a:p>
          <a:p>
            <a:pPr marL="0" marR="0" lvl="0" indent="0" algn="just" rtl="0">
              <a:lnSpc>
                <a:spcPct val="100000"/>
              </a:lnSpc>
              <a:spcBef>
                <a:spcPts val="0"/>
              </a:spcBef>
              <a:spcAft>
                <a:spcPts val="0"/>
              </a:spcAft>
              <a:buNone/>
            </a:pPr>
            <a:r>
              <a:rPr lang="es-ES" sz="2000" b="1" i="0" u="none" strike="noStrike" cap="none" dirty="0">
                <a:solidFill>
                  <a:srgbClr val="EC7320"/>
                </a:solidFill>
                <a:latin typeface="Arial"/>
                <a:ea typeface="Arial"/>
                <a:cs typeface="Arial"/>
                <a:sym typeface="Arial"/>
              </a:rPr>
              <a:t>1) </a:t>
            </a:r>
            <a:r>
              <a:rPr lang="lt-LT" sz="2000" b="1" i="0" u="none" strike="noStrike" cap="none" dirty="0" smtClean="0">
                <a:solidFill>
                  <a:srgbClr val="EC7320"/>
                </a:solidFill>
                <a:latin typeface="Arial"/>
                <a:ea typeface="Arial"/>
                <a:cs typeface="Arial"/>
                <a:sym typeface="Arial"/>
              </a:rPr>
              <a:t>K</a:t>
            </a:r>
            <a:r>
              <a:rPr lang="es-ES" sz="2000" b="1" i="0" u="none" strike="noStrike" cap="none" dirty="0" smtClean="0">
                <a:solidFill>
                  <a:srgbClr val="EC7320"/>
                </a:solidFill>
                <a:latin typeface="Arial"/>
                <a:ea typeface="Arial"/>
                <a:cs typeface="Arial"/>
                <a:sym typeface="Arial"/>
              </a:rPr>
              <a:t>ult</a:t>
            </a:r>
            <a:r>
              <a:rPr lang="lt-LT" sz="2000" b="1" i="0" u="none" strike="noStrike" cap="none" dirty="0" smtClean="0">
                <a:solidFill>
                  <a:srgbClr val="EC7320"/>
                </a:solidFill>
                <a:latin typeface="Arial"/>
                <a:ea typeface="Arial"/>
                <a:cs typeface="Arial"/>
                <a:sym typeface="Arial"/>
              </a:rPr>
              <a:t>ū</a:t>
            </a:r>
            <a:r>
              <a:rPr lang="es-ES" sz="2000" b="1" i="0" u="none" strike="noStrike" cap="none" dirty="0" smtClean="0">
                <a:solidFill>
                  <a:srgbClr val="EC7320"/>
                </a:solidFill>
                <a:latin typeface="Arial"/>
                <a:ea typeface="Arial"/>
                <a:cs typeface="Arial"/>
                <a:sym typeface="Arial"/>
              </a:rPr>
              <a:t>r</a:t>
            </a:r>
            <a:r>
              <a:rPr lang="lt-LT" sz="2000" b="1" i="0" u="none" strike="noStrike" cap="none" dirty="0" err="1" smtClean="0">
                <a:solidFill>
                  <a:srgbClr val="EC7320"/>
                </a:solidFill>
                <a:latin typeface="Arial"/>
                <a:ea typeface="Arial"/>
                <a:cs typeface="Arial"/>
                <a:sym typeface="Arial"/>
              </a:rPr>
              <a:t>iniai</a:t>
            </a:r>
            <a:r>
              <a:rPr lang="es-ES" sz="2000" b="1" i="0" u="none" strike="noStrike" cap="none" dirty="0" smtClean="0">
                <a:solidFill>
                  <a:srgbClr val="EC7320"/>
                </a:solidFill>
                <a:latin typeface="Arial"/>
                <a:ea typeface="Arial"/>
                <a:cs typeface="Arial"/>
                <a:sym typeface="Arial"/>
              </a:rPr>
              <a:t>    </a:t>
            </a:r>
            <a:r>
              <a:rPr lang="es-ES" sz="2000" b="1" i="0" u="none" strike="noStrike" cap="none" dirty="0">
                <a:solidFill>
                  <a:srgbClr val="EC7320"/>
                </a:solidFill>
                <a:latin typeface="Arial"/>
                <a:ea typeface="Arial"/>
                <a:cs typeface="Arial"/>
                <a:sym typeface="Arial"/>
              </a:rPr>
              <a:t>2) </a:t>
            </a:r>
            <a:r>
              <a:rPr lang="es-ES" sz="2000" b="1" i="0" u="none" strike="noStrike" cap="none" dirty="0" smtClean="0">
                <a:solidFill>
                  <a:srgbClr val="EC7320"/>
                </a:solidFill>
                <a:latin typeface="Arial"/>
                <a:ea typeface="Arial"/>
                <a:cs typeface="Arial"/>
                <a:sym typeface="Arial"/>
              </a:rPr>
              <a:t>Socio-e</a:t>
            </a:r>
            <a:r>
              <a:rPr lang="lt-LT" sz="2000" b="1" i="0" u="none" strike="noStrike" cap="none" dirty="0" smtClean="0">
                <a:solidFill>
                  <a:srgbClr val="EC7320"/>
                </a:solidFill>
                <a:latin typeface="Arial"/>
                <a:ea typeface="Arial"/>
                <a:cs typeface="Arial"/>
                <a:sym typeface="Arial"/>
              </a:rPr>
              <a:t>k</a:t>
            </a:r>
            <a:r>
              <a:rPr lang="es-ES" sz="2000" b="1" i="0" u="none" strike="noStrike" cap="none" dirty="0" smtClean="0">
                <a:solidFill>
                  <a:srgbClr val="EC7320"/>
                </a:solidFill>
                <a:latin typeface="Arial"/>
                <a:ea typeface="Arial"/>
                <a:cs typeface="Arial"/>
                <a:sym typeface="Arial"/>
              </a:rPr>
              <a:t>onomi</a:t>
            </a:r>
            <a:r>
              <a:rPr lang="lt-LT" sz="2000" b="1" i="0" u="none" strike="noStrike" cap="none" dirty="0" err="1" smtClean="0">
                <a:solidFill>
                  <a:srgbClr val="EC7320"/>
                </a:solidFill>
                <a:latin typeface="Arial"/>
                <a:ea typeface="Arial"/>
                <a:cs typeface="Arial"/>
                <a:sym typeface="Arial"/>
              </a:rPr>
              <a:t>niai</a:t>
            </a:r>
            <a:r>
              <a:rPr lang="es-ES" sz="2000" b="1" i="0" u="none" strike="noStrike" cap="none" dirty="0" smtClean="0">
                <a:solidFill>
                  <a:srgbClr val="EC7320"/>
                </a:solidFill>
                <a:latin typeface="Arial"/>
                <a:ea typeface="Arial"/>
                <a:cs typeface="Arial"/>
                <a:sym typeface="Arial"/>
              </a:rPr>
              <a:t>  </a:t>
            </a:r>
            <a:r>
              <a:rPr lang="es-ES" sz="2000" b="1" i="0" u="none" strike="noStrike" cap="none" dirty="0">
                <a:solidFill>
                  <a:srgbClr val="EC7320"/>
                </a:solidFill>
                <a:latin typeface="Arial"/>
                <a:ea typeface="Arial"/>
                <a:cs typeface="Arial"/>
                <a:sym typeface="Arial"/>
              </a:rPr>
              <a:t>3) </a:t>
            </a:r>
            <a:r>
              <a:rPr lang="es-ES" sz="2000" b="1" i="0" u="none" strike="noStrike" cap="none" dirty="0" smtClean="0">
                <a:solidFill>
                  <a:srgbClr val="EC7320"/>
                </a:solidFill>
                <a:latin typeface="Arial"/>
                <a:ea typeface="Arial"/>
                <a:cs typeface="Arial"/>
                <a:sym typeface="Arial"/>
              </a:rPr>
              <a:t>Social</a:t>
            </a:r>
            <a:r>
              <a:rPr lang="lt-LT" sz="2000" b="1" i="0" u="none" strike="noStrike" cap="none" dirty="0" err="1" smtClean="0">
                <a:solidFill>
                  <a:srgbClr val="EC7320"/>
                </a:solidFill>
                <a:latin typeface="Arial"/>
                <a:ea typeface="Arial"/>
                <a:cs typeface="Arial"/>
                <a:sym typeface="Arial"/>
              </a:rPr>
              <a:t>iniai</a:t>
            </a:r>
            <a:r>
              <a:rPr lang="es-ES" sz="2000" b="1" i="0" u="none" strike="noStrike" cap="none" dirty="0" smtClean="0">
                <a:solidFill>
                  <a:srgbClr val="EC7320"/>
                </a:solidFill>
                <a:latin typeface="Arial"/>
                <a:ea typeface="Arial"/>
                <a:cs typeface="Arial"/>
                <a:sym typeface="Arial"/>
              </a:rPr>
              <a:t>   </a:t>
            </a:r>
            <a:r>
              <a:rPr lang="es-ES" sz="2000" b="1" i="0" u="none" strike="noStrike" cap="none" dirty="0">
                <a:solidFill>
                  <a:srgbClr val="EC7320"/>
                </a:solidFill>
                <a:latin typeface="Arial"/>
                <a:ea typeface="Arial"/>
                <a:cs typeface="Arial"/>
                <a:sym typeface="Arial"/>
              </a:rPr>
              <a:t>4) </a:t>
            </a:r>
            <a:r>
              <a:rPr lang="lt-LT" sz="2000" b="1" i="0" u="none" strike="noStrike" cap="none" dirty="0" err="1" smtClean="0">
                <a:solidFill>
                  <a:srgbClr val="EC7320"/>
                </a:solidFill>
                <a:latin typeface="Arial"/>
                <a:ea typeface="Arial"/>
                <a:cs typeface="Arial"/>
                <a:sym typeface="Arial"/>
              </a:rPr>
              <a:t>Fiz</a:t>
            </a:r>
            <a:r>
              <a:rPr lang="es-ES" sz="2000" b="1" i="0" u="none" strike="noStrike" cap="none" dirty="0" smtClean="0">
                <a:solidFill>
                  <a:srgbClr val="EC7320"/>
                </a:solidFill>
                <a:latin typeface="Arial"/>
                <a:ea typeface="Arial"/>
                <a:cs typeface="Arial"/>
                <a:sym typeface="Arial"/>
              </a:rPr>
              <a:t>i</a:t>
            </a:r>
            <a:r>
              <a:rPr lang="lt-LT" sz="2000" b="1" i="0" u="none" strike="noStrike" cap="none" dirty="0" err="1" smtClean="0">
                <a:solidFill>
                  <a:srgbClr val="EC7320"/>
                </a:solidFill>
                <a:latin typeface="Arial"/>
                <a:ea typeface="Arial"/>
                <a:cs typeface="Arial"/>
                <a:sym typeface="Arial"/>
              </a:rPr>
              <a:t>ni</a:t>
            </a:r>
            <a:r>
              <a:rPr lang="es-ES" sz="2000" b="1" i="0" u="none" strike="noStrike" cap="none" dirty="0" smtClean="0">
                <a:solidFill>
                  <a:srgbClr val="EC7320"/>
                </a:solidFill>
                <a:latin typeface="Arial"/>
                <a:ea typeface="Arial"/>
                <a:cs typeface="Arial"/>
                <a:sym typeface="Arial"/>
              </a:rPr>
              <a:t>a</a:t>
            </a:r>
            <a:r>
              <a:rPr lang="lt-LT" sz="2000" b="1" i="0" u="none" strike="noStrike" cap="none" dirty="0" smtClean="0">
                <a:solidFill>
                  <a:srgbClr val="EC7320"/>
                </a:solidFill>
                <a:latin typeface="Arial"/>
                <a:ea typeface="Arial"/>
                <a:cs typeface="Arial"/>
                <a:sym typeface="Arial"/>
              </a:rPr>
              <a:t>i</a:t>
            </a:r>
            <a:r>
              <a:rPr lang="es-ES" sz="2000" b="1" i="0" u="none" strike="noStrike" cap="none" dirty="0" smtClean="0">
                <a:solidFill>
                  <a:srgbClr val="EC7320"/>
                </a:solidFill>
                <a:latin typeface="Arial"/>
                <a:ea typeface="Arial"/>
                <a:cs typeface="Arial"/>
                <a:sym typeface="Arial"/>
              </a:rPr>
              <a:t>   </a:t>
            </a:r>
            <a:r>
              <a:rPr lang="es-ES" sz="2000" b="1" i="0" u="none" strike="noStrike" cap="none" dirty="0">
                <a:solidFill>
                  <a:srgbClr val="EC7320"/>
                </a:solidFill>
                <a:latin typeface="Arial"/>
                <a:ea typeface="Arial"/>
                <a:cs typeface="Arial"/>
                <a:sym typeface="Arial"/>
              </a:rPr>
              <a:t>5) </a:t>
            </a:r>
            <a:r>
              <a:rPr lang="lt-LT" sz="2000" b="1" i="0" u="none" strike="noStrike" cap="none" dirty="0" smtClean="0">
                <a:solidFill>
                  <a:srgbClr val="EC7320"/>
                </a:solidFill>
                <a:latin typeface="Arial"/>
                <a:ea typeface="Arial"/>
                <a:cs typeface="Arial"/>
                <a:sym typeface="Arial"/>
              </a:rPr>
              <a:t>Pažintiniai</a:t>
            </a:r>
            <a:r>
              <a:rPr lang="es-ES" sz="2000" b="1" i="0" u="none" strike="noStrike" cap="none" dirty="0" smtClean="0">
                <a:solidFill>
                  <a:srgbClr val="EC7320"/>
                </a:solidFill>
                <a:latin typeface="Arial"/>
                <a:ea typeface="Arial"/>
                <a:cs typeface="Arial"/>
                <a:sym typeface="Arial"/>
              </a:rPr>
              <a:t>   </a:t>
            </a:r>
            <a:r>
              <a:rPr lang="es-ES" sz="2000" b="1" i="0" u="none" strike="noStrike" cap="none" dirty="0">
                <a:solidFill>
                  <a:srgbClr val="EC7320"/>
                </a:solidFill>
                <a:latin typeface="Arial"/>
                <a:ea typeface="Arial"/>
                <a:cs typeface="Arial"/>
                <a:sym typeface="Arial"/>
              </a:rPr>
              <a:t>6) </a:t>
            </a:r>
            <a:r>
              <a:rPr lang="lt-LT" sz="2000" b="1" i="0" u="none" strike="noStrike" cap="none" dirty="0" smtClean="0">
                <a:solidFill>
                  <a:srgbClr val="EC7320"/>
                </a:solidFill>
                <a:latin typeface="Arial"/>
                <a:ea typeface="Arial"/>
                <a:cs typeface="Arial"/>
                <a:sym typeface="Arial"/>
              </a:rPr>
              <a:t>Elgesio</a:t>
            </a:r>
            <a:endParaRPr dirty="0"/>
          </a:p>
          <a:p>
            <a:pPr marL="0" marR="0" lvl="0" indent="0" algn="just" rtl="0">
              <a:lnSpc>
                <a:spcPct val="100000"/>
              </a:lnSpc>
              <a:spcBef>
                <a:spcPts val="0"/>
              </a:spcBef>
              <a:spcAft>
                <a:spcPts val="0"/>
              </a:spcAft>
              <a:buNone/>
            </a:pPr>
            <a:r>
              <a:rPr lang="es-ES" sz="2000" b="1" i="0" u="none" strike="noStrike" cap="none" dirty="0">
                <a:solidFill>
                  <a:srgbClr val="EC7320"/>
                </a:solidFill>
                <a:latin typeface="Arial"/>
                <a:ea typeface="Arial"/>
                <a:cs typeface="Arial"/>
                <a:sym typeface="Arial"/>
              </a:rPr>
              <a:t>7) </a:t>
            </a:r>
            <a:r>
              <a:rPr lang="lt-LT" sz="2000" b="1" i="0" u="none" strike="noStrike" cap="none" dirty="0" smtClean="0">
                <a:solidFill>
                  <a:srgbClr val="EC7320"/>
                </a:solidFill>
                <a:latin typeface="Arial"/>
                <a:ea typeface="Arial"/>
                <a:cs typeface="Arial"/>
                <a:sym typeface="Arial"/>
              </a:rPr>
              <a:t>Gabumų</a:t>
            </a:r>
            <a:r>
              <a:rPr lang="es-ES" sz="2000" b="1" i="0" u="none" strike="noStrike" cap="none" dirty="0" smtClean="0">
                <a:solidFill>
                  <a:srgbClr val="EC7320"/>
                </a:solidFill>
                <a:latin typeface="Arial"/>
                <a:ea typeface="Arial"/>
                <a:cs typeface="Arial"/>
                <a:sym typeface="Arial"/>
              </a:rPr>
              <a:t> </a:t>
            </a:r>
            <a:r>
              <a:rPr lang="es-ES" sz="2000" b="1" i="0" u="none" strike="noStrike" cap="none" dirty="0">
                <a:solidFill>
                  <a:srgbClr val="EC7320"/>
                </a:solidFill>
                <a:latin typeface="Arial"/>
                <a:ea typeface="Arial"/>
                <a:cs typeface="Arial"/>
                <a:sym typeface="Arial"/>
              </a:rPr>
              <a:t>8) </a:t>
            </a:r>
            <a:r>
              <a:rPr lang="es-ES" sz="2000" b="1" i="0" u="none" strike="noStrike" cap="none" dirty="0" smtClean="0">
                <a:solidFill>
                  <a:srgbClr val="EC7320"/>
                </a:solidFill>
                <a:latin typeface="Arial"/>
                <a:ea typeface="Arial"/>
                <a:cs typeface="Arial"/>
                <a:sym typeface="Arial"/>
              </a:rPr>
              <a:t>Talent</a:t>
            </a:r>
            <a:r>
              <a:rPr lang="lt-LT" sz="2000" b="1" i="0" u="none" strike="noStrike" cap="none" dirty="0" smtClean="0">
                <a:solidFill>
                  <a:srgbClr val="EC7320"/>
                </a:solidFill>
                <a:latin typeface="Arial"/>
                <a:ea typeface="Arial"/>
                <a:cs typeface="Arial"/>
                <a:sym typeface="Arial"/>
              </a:rPr>
              <a:t>o</a:t>
            </a:r>
            <a:endParaRPr dirty="0"/>
          </a:p>
          <a:p>
            <a:pPr marL="0" marR="0" lvl="0" indent="0" algn="just" rtl="0">
              <a:lnSpc>
                <a:spcPct val="100000"/>
              </a:lnSpc>
              <a:spcBef>
                <a:spcPts val="0"/>
              </a:spcBef>
              <a:spcAft>
                <a:spcPts val="0"/>
              </a:spcAft>
              <a:buNone/>
            </a:pPr>
            <a:endParaRPr sz="2000" b="1" i="0" u="none" strike="noStrike" cap="none" dirty="0">
              <a:solidFill>
                <a:srgbClr val="EC7320"/>
              </a:solidFill>
              <a:latin typeface="Arial"/>
              <a:ea typeface="Arial"/>
              <a:cs typeface="Arial"/>
              <a:sym typeface="Arial"/>
            </a:endParaRPr>
          </a:p>
          <a:p>
            <a:pPr lvl="0" algn="just"/>
            <a:r>
              <a:rPr lang="lt-LT" sz="2000" b="1" u="sng" dirty="0">
                <a:solidFill>
                  <a:schemeClr val="dk1"/>
                </a:solidFill>
              </a:rPr>
              <a:t>„</a:t>
            </a:r>
            <a:r>
              <a:rPr lang="lt-LT" sz="2000" b="1" u="sng" dirty="0" err="1">
                <a:solidFill>
                  <a:schemeClr val="dk1"/>
                </a:solidFill>
              </a:rPr>
              <a:t>InCrea</a:t>
            </a:r>
            <a:r>
              <a:rPr lang="lt-LT" sz="2000" b="1" u="sng" dirty="0">
                <a:solidFill>
                  <a:schemeClr val="dk1"/>
                </a:solidFill>
              </a:rPr>
              <a:t>+“ mokymo programoje pagrindinis dėmesys skiriamas darbui, siekiant panaikinti šias </a:t>
            </a:r>
            <a:r>
              <a:rPr lang="lt-LT" sz="2000" b="1" u="sng" dirty="0" err="1">
                <a:solidFill>
                  <a:schemeClr val="dk1"/>
                </a:solidFill>
              </a:rPr>
              <a:t>įtraukties</a:t>
            </a:r>
            <a:r>
              <a:rPr lang="lt-LT" sz="2000" b="1" u="sng" dirty="0">
                <a:solidFill>
                  <a:schemeClr val="dk1"/>
                </a:solidFill>
              </a:rPr>
              <a:t> kliūtis</a:t>
            </a:r>
            <a:r>
              <a:rPr lang="es-ES" sz="2000" b="1" i="0" u="sng" strike="noStrike" cap="none" dirty="0" smtClean="0">
                <a:solidFill>
                  <a:schemeClr val="dk1"/>
                </a:solidFill>
                <a:latin typeface="Arial"/>
                <a:ea typeface="Arial"/>
                <a:cs typeface="Arial"/>
                <a:sym typeface="Arial"/>
              </a:rPr>
              <a:t>.</a:t>
            </a:r>
            <a:endParaRPr sz="2000" b="1" i="0" u="sng" strike="noStrike" cap="none" dirty="0">
              <a:solidFill>
                <a:schemeClr val="dk1"/>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600"/>
              <a:buFont typeface="Arial"/>
              <a:buNone/>
            </a:pPr>
            <a:endParaRPr sz="1600" b="0" i="0" u="none" strike="noStrike" cap="none" dirty="0">
              <a:solidFill>
                <a:schemeClr val="dk1"/>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g11085746b30_0_35"/>
          <p:cNvSpPr txBox="1">
            <a:spLocks noGrp="1"/>
          </p:cNvSpPr>
          <p:nvPr>
            <p:ph type="body" idx="1"/>
          </p:nvPr>
        </p:nvSpPr>
        <p:spPr>
          <a:xfrm>
            <a:off x="2933484" y="468416"/>
            <a:ext cx="8686800" cy="839700"/>
          </a:xfrm>
          <a:prstGeom prst="rect">
            <a:avLst/>
          </a:prstGeom>
          <a:noFill/>
          <a:ln>
            <a:noFill/>
          </a:ln>
        </p:spPr>
        <p:txBody>
          <a:bodyPr spcFirstLastPara="1" wrap="square" lIns="91425" tIns="45700" rIns="91425" bIns="45700" anchor="t" anchorCtr="0">
            <a:noAutofit/>
          </a:bodyPr>
          <a:lstStyle/>
          <a:p>
            <a:pPr marL="0" lvl="0" indent="0">
              <a:buSzPts val="1100"/>
            </a:pPr>
            <a:r>
              <a:rPr lang="es-ES" sz="2000" dirty="0">
                <a:solidFill>
                  <a:srgbClr val="00AEEF"/>
                </a:solidFill>
                <a:latin typeface="Arial"/>
                <a:ea typeface="Arial"/>
                <a:cs typeface="Arial"/>
                <a:sym typeface="Arial"/>
              </a:rPr>
              <a:t>Mokymo programos pagrindai </a:t>
            </a:r>
            <a:endParaRPr lang="lt-LT" sz="2000" dirty="0" smtClean="0">
              <a:solidFill>
                <a:srgbClr val="00AEEF"/>
              </a:solidFill>
              <a:latin typeface="Arial"/>
              <a:ea typeface="Arial"/>
              <a:cs typeface="Arial"/>
              <a:sym typeface="Arial"/>
            </a:endParaRPr>
          </a:p>
          <a:p>
            <a:pPr marL="0" lvl="0" indent="0">
              <a:buSzPts val="1100"/>
            </a:pPr>
            <a:r>
              <a:rPr lang="lt-LT" sz="2000" dirty="0" err="1" smtClean="0">
                <a:solidFill>
                  <a:schemeClr val="accent2"/>
                </a:solidFill>
                <a:latin typeface="Arial"/>
                <a:ea typeface="Arial"/>
                <a:cs typeface="Arial"/>
                <a:sym typeface="Arial"/>
              </a:rPr>
              <a:t>Įtrauktis</a:t>
            </a:r>
            <a:endParaRPr sz="2000" dirty="0">
              <a:solidFill>
                <a:schemeClr val="accent2"/>
              </a:solidFill>
              <a:latin typeface="Arial"/>
              <a:ea typeface="Arial"/>
              <a:cs typeface="Arial"/>
              <a:sym typeface="Arial"/>
            </a:endParaRPr>
          </a:p>
          <a:p>
            <a:pPr marL="0" lvl="0" indent="0" algn="r" rtl="0">
              <a:lnSpc>
                <a:spcPct val="90000"/>
              </a:lnSpc>
              <a:spcBef>
                <a:spcPts val="1000"/>
              </a:spcBef>
              <a:spcAft>
                <a:spcPts val="0"/>
              </a:spcAft>
              <a:buSzPts val="5400"/>
              <a:buNone/>
            </a:pPr>
            <a:endParaRPr sz="4000" dirty="0">
              <a:solidFill>
                <a:srgbClr val="00AEEF"/>
              </a:solidFill>
            </a:endParaRPr>
          </a:p>
          <a:p>
            <a:pPr marL="0" lvl="0" indent="0" algn="r" rtl="0">
              <a:lnSpc>
                <a:spcPct val="90000"/>
              </a:lnSpc>
              <a:spcBef>
                <a:spcPts val="1000"/>
              </a:spcBef>
              <a:spcAft>
                <a:spcPts val="0"/>
              </a:spcAft>
              <a:buSzPts val="5400"/>
              <a:buNone/>
            </a:pPr>
            <a:endParaRPr dirty="0"/>
          </a:p>
        </p:txBody>
      </p:sp>
      <p:sp>
        <p:nvSpPr>
          <p:cNvPr id="91" name="Google Shape;91;g11085746b30_0_35"/>
          <p:cNvSpPr txBox="1"/>
          <p:nvPr/>
        </p:nvSpPr>
        <p:spPr>
          <a:xfrm>
            <a:off x="2940600" y="1306635"/>
            <a:ext cx="6310800" cy="492412"/>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lt-LT" sz="2000" b="1" i="0" u="none" strike="noStrike" cap="none" dirty="0" smtClean="0">
                <a:solidFill>
                  <a:schemeClr val="dk1"/>
                </a:solidFill>
                <a:latin typeface="Arial"/>
                <a:ea typeface="Arial"/>
                <a:cs typeface="Arial"/>
                <a:sym typeface="Arial"/>
              </a:rPr>
              <a:t>Kodėl </a:t>
            </a:r>
            <a:r>
              <a:rPr lang="lt-LT" sz="2000" b="1" i="0" u="none" strike="noStrike" cap="none" dirty="0" err="1" smtClean="0">
                <a:solidFill>
                  <a:schemeClr val="dk1"/>
                </a:solidFill>
                <a:latin typeface="Arial"/>
                <a:ea typeface="Arial"/>
                <a:cs typeface="Arial"/>
                <a:sym typeface="Arial"/>
              </a:rPr>
              <a:t>įtrauktis</a:t>
            </a:r>
            <a:r>
              <a:rPr lang="lt-LT" sz="2000" b="1" i="0" u="none" strike="noStrike" cap="none" dirty="0" smtClean="0">
                <a:solidFill>
                  <a:schemeClr val="dk1"/>
                </a:solidFill>
                <a:latin typeface="Arial"/>
                <a:ea typeface="Arial"/>
                <a:cs typeface="Arial"/>
                <a:sym typeface="Arial"/>
              </a:rPr>
              <a:t> tokia svarbi</a:t>
            </a:r>
            <a:r>
              <a:rPr lang="es-ES" sz="2000" b="1" i="0" u="none" strike="noStrike" cap="none" dirty="0" smtClean="0">
                <a:solidFill>
                  <a:schemeClr val="dk1"/>
                </a:solidFill>
                <a:latin typeface="Arial"/>
                <a:ea typeface="Arial"/>
                <a:cs typeface="Arial"/>
                <a:sym typeface="Arial"/>
              </a:rPr>
              <a:t>? </a:t>
            </a:r>
            <a:r>
              <a:rPr lang="lt-LT" sz="2000" b="1" i="0" u="none" strike="noStrike" cap="none" dirty="0" smtClean="0">
                <a:solidFill>
                  <a:schemeClr val="dk1"/>
                </a:solidFill>
                <a:latin typeface="Arial"/>
                <a:ea typeface="Arial"/>
                <a:cs typeface="Arial"/>
                <a:sym typeface="Arial"/>
              </a:rPr>
              <a:t>Ir kaip ji padeda</a:t>
            </a:r>
            <a:r>
              <a:rPr lang="es-ES" sz="2000" b="1" i="0" u="none" strike="noStrike" cap="none" dirty="0" smtClean="0">
                <a:solidFill>
                  <a:schemeClr val="dk1"/>
                </a:solidFill>
                <a:latin typeface="Arial"/>
                <a:ea typeface="Arial"/>
                <a:cs typeface="Arial"/>
                <a:sym typeface="Arial"/>
              </a:rPr>
              <a:t>?</a:t>
            </a:r>
            <a:endParaRPr sz="2000" b="1" i="0" u="none" strike="noStrike" cap="none" dirty="0">
              <a:solidFill>
                <a:schemeClr val="dk1"/>
              </a:solidFill>
              <a:latin typeface="Arial"/>
              <a:ea typeface="Arial"/>
              <a:cs typeface="Arial"/>
              <a:sym typeface="Arial"/>
            </a:endParaRPr>
          </a:p>
        </p:txBody>
      </p:sp>
      <p:sp>
        <p:nvSpPr>
          <p:cNvPr id="92" name="Google Shape;92;g11085746b30_0_35"/>
          <p:cNvSpPr txBox="1"/>
          <p:nvPr/>
        </p:nvSpPr>
        <p:spPr>
          <a:xfrm>
            <a:off x="1513904" y="1931554"/>
            <a:ext cx="9623488" cy="3877954"/>
          </a:xfrm>
          <a:prstGeom prst="rect">
            <a:avLst/>
          </a:prstGeom>
          <a:noFill/>
          <a:ln>
            <a:noFill/>
          </a:ln>
        </p:spPr>
        <p:txBody>
          <a:bodyPr spcFirstLastPara="1" wrap="square" lIns="91425" tIns="91425" rIns="91425" bIns="91425" anchor="t" anchorCtr="0">
            <a:spAutoFit/>
          </a:bodyPr>
          <a:lstStyle/>
          <a:p>
            <a:pPr marL="457200" lvl="0" indent="-330200" algn="just">
              <a:lnSpc>
                <a:spcPct val="150000"/>
              </a:lnSpc>
              <a:buClr>
                <a:srgbClr val="EC7320"/>
              </a:buClr>
              <a:buSzPts val="1600"/>
              <a:buFont typeface="Helvetica Neue"/>
              <a:buChar char="❖"/>
            </a:pPr>
            <a:r>
              <a:rPr lang="lt-LT" sz="2000" dirty="0" smtClean="0">
                <a:solidFill>
                  <a:schemeClr val="dk1"/>
                </a:solidFill>
              </a:rPr>
              <a:t>mokymosi </a:t>
            </a:r>
            <a:r>
              <a:rPr lang="lt-LT" sz="2000" dirty="0">
                <a:solidFill>
                  <a:schemeClr val="dk1"/>
                </a:solidFill>
              </a:rPr>
              <a:t>ir dalyvavimo kliūčių visiems mokiniams sumažinimas, ne tik tiems, kurie turi sutrikimų ar yra priskirti kategorijai „turintys specialiųjų ugdymosi </a:t>
            </a:r>
            <a:r>
              <a:rPr lang="lt-LT" sz="2000" dirty="0" smtClean="0">
                <a:solidFill>
                  <a:schemeClr val="dk1"/>
                </a:solidFill>
              </a:rPr>
              <a:t>poreikių“</a:t>
            </a:r>
          </a:p>
          <a:p>
            <a:pPr marL="457200" lvl="0" indent="-330200" algn="just">
              <a:lnSpc>
                <a:spcPct val="150000"/>
              </a:lnSpc>
              <a:buClr>
                <a:srgbClr val="EC7320"/>
              </a:buClr>
              <a:buSzPts val="1600"/>
              <a:buFont typeface="Helvetica Neue"/>
              <a:buChar char="❖"/>
            </a:pPr>
            <a:r>
              <a:rPr lang="lt-LT" sz="2000" dirty="0"/>
              <a:t>mokymasis iš bandymų įveikti kliūtis, trukdančias studentams pasiekti ir dalyvauti, kad būtų matomi pokyčiai, kurie yra naudingi studentams </a:t>
            </a:r>
            <a:endParaRPr sz="2000" b="0" i="0" u="none" strike="noStrike" cap="none" dirty="0">
              <a:solidFill>
                <a:schemeClr val="dk1"/>
              </a:solidFill>
              <a:latin typeface="Arial"/>
              <a:ea typeface="Arial"/>
              <a:cs typeface="Arial"/>
              <a:sym typeface="Arial"/>
            </a:endParaRPr>
          </a:p>
          <a:p>
            <a:pPr marL="457200" lvl="0" indent="-330200" algn="just">
              <a:lnSpc>
                <a:spcPct val="150000"/>
              </a:lnSpc>
              <a:buClr>
                <a:srgbClr val="EC7320"/>
              </a:buClr>
              <a:buSzPts val="1600"/>
              <a:buFont typeface="Helvetica Neue"/>
              <a:buChar char="❖"/>
            </a:pPr>
            <a:r>
              <a:rPr lang="lt-LT" sz="2000" dirty="0"/>
              <a:t>vienodas visų </a:t>
            </a:r>
            <a:r>
              <a:rPr lang="lt-LT" sz="2000" dirty="0" smtClean="0"/>
              <a:t>mokinių </a:t>
            </a:r>
            <a:r>
              <a:rPr lang="lt-LT" sz="2000" dirty="0"/>
              <a:t>bei darbuotojų vertinimas </a:t>
            </a:r>
            <a:endParaRPr sz="2000" b="0" i="0" u="none" strike="noStrike" cap="none" dirty="0">
              <a:solidFill>
                <a:schemeClr val="dk1"/>
              </a:solidFill>
              <a:latin typeface="Arial"/>
              <a:ea typeface="Arial"/>
              <a:cs typeface="Arial"/>
              <a:sym typeface="Arial"/>
            </a:endParaRPr>
          </a:p>
          <a:p>
            <a:pPr marL="457200" lvl="0" indent="-330200" algn="just">
              <a:lnSpc>
                <a:spcPct val="150000"/>
              </a:lnSpc>
              <a:buClr>
                <a:srgbClr val="EC7320"/>
              </a:buClr>
              <a:buSzPts val="1600"/>
              <a:buFont typeface="Helvetica Neue"/>
              <a:buChar char="❖"/>
            </a:pPr>
            <a:r>
              <a:rPr lang="lt-LT" sz="2000" dirty="0">
                <a:solidFill>
                  <a:schemeClr val="dk1"/>
                </a:solidFill>
              </a:rPr>
              <a:t>mokinių skirtumų vertinimas kaip mokymosi išteklius, o ne problemos, kurias reikia įveikti</a:t>
            </a:r>
            <a:endParaRPr sz="2000" b="0" i="0" u="none" strike="noStrike" cap="none" dirty="0">
              <a:solidFill>
                <a:schemeClr val="dk1"/>
              </a:solidFill>
              <a:latin typeface="Arial"/>
              <a:ea typeface="Arial"/>
              <a:cs typeface="Arial"/>
              <a:sym typeface="Arial"/>
            </a:endParaRPr>
          </a:p>
        </p:txBody>
      </p:sp>
      <p:pic>
        <p:nvPicPr>
          <p:cNvPr id="93" name="Google Shape;93;g11085746b30_0_35"/>
          <p:cNvPicPr preferRelativeResize="0"/>
          <p:nvPr/>
        </p:nvPicPr>
        <p:blipFill rotWithShape="1">
          <a:blip r:embed="rId3">
            <a:alphaModFix/>
          </a:blip>
          <a:srcRect l="28049" t="13583" r="32935" b="16146"/>
          <a:stretch/>
        </p:blipFill>
        <p:spPr>
          <a:xfrm>
            <a:off x="-190997" y="1362288"/>
            <a:ext cx="1957867" cy="185601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1000"/>
                                        <p:tgtEl>
                                          <p:spTgt spid="92"/>
                                        </p:tgtEl>
                                        <p:attrNameLst>
                                          <p:attrName>ppt_y</p:attrName>
                                        </p:attrNameLst>
                                      </p:cBhvr>
                                      <p:tavLst>
                                        <p:tav tm="0">
                                          <p:val>
                                            <p:strVal val="#ppt_y+1"/>
                                          </p:val>
                                        </p:tav>
                                        <p:tav tm="100000">
                                          <p:val>
                                            <p:strVal val="#ppt_y"/>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2">
                                            <p:txEl>
                                              <p:pRg st="0" end="0"/>
                                            </p:txEl>
                                          </p:spTgt>
                                        </p:tgtEl>
                                        <p:attrNameLst>
                                          <p:attrName>style.visibility</p:attrName>
                                        </p:attrNameLst>
                                      </p:cBhvr>
                                      <p:to>
                                        <p:strVal val="visible"/>
                                      </p:to>
                                    </p:set>
                                    <p:animEffect transition="in" filter="fade">
                                      <p:cBhvr>
                                        <p:cTn id="11" dur="1"/>
                                        <p:tgtEl>
                                          <p:spTgt spid="92">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2">
                                            <p:txEl>
                                              <p:pRg st="1" end="1"/>
                                            </p:txEl>
                                          </p:spTgt>
                                        </p:tgtEl>
                                        <p:attrNameLst>
                                          <p:attrName>style.visibility</p:attrName>
                                        </p:attrNameLst>
                                      </p:cBhvr>
                                      <p:to>
                                        <p:strVal val="visible"/>
                                      </p:to>
                                    </p:set>
                                    <p:animEffect transition="in" filter="fade">
                                      <p:cBhvr>
                                        <p:cTn id="15" dur="1"/>
                                        <p:tgtEl>
                                          <p:spTgt spid="92">
                                            <p:txEl>
                                              <p:pRg st="1" end="1"/>
                                            </p:txEl>
                                          </p:spTgt>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92">
                                            <p:txEl>
                                              <p:pRg st="2" end="2"/>
                                            </p:txEl>
                                          </p:spTgt>
                                        </p:tgtEl>
                                        <p:attrNameLst>
                                          <p:attrName>style.visibility</p:attrName>
                                        </p:attrNameLst>
                                      </p:cBhvr>
                                      <p:to>
                                        <p:strVal val="visible"/>
                                      </p:to>
                                    </p:set>
                                    <p:animEffect transition="in" filter="fade">
                                      <p:cBhvr>
                                        <p:cTn id="19" dur="1"/>
                                        <p:tgtEl>
                                          <p:spTgt spid="9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5"/>
          <p:cNvSpPr txBox="1">
            <a:spLocks noGrp="1"/>
          </p:cNvSpPr>
          <p:nvPr>
            <p:ph type="body" idx="1"/>
          </p:nvPr>
        </p:nvSpPr>
        <p:spPr>
          <a:xfrm>
            <a:off x="2933484" y="468416"/>
            <a:ext cx="8686800" cy="839700"/>
          </a:xfrm>
          <a:prstGeom prst="rect">
            <a:avLst/>
          </a:prstGeom>
          <a:noFill/>
          <a:ln>
            <a:noFill/>
          </a:ln>
        </p:spPr>
        <p:txBody>
          <a:bodyPr spcFirstLastPara="1" wrap="square" lIns="91425" tIns="45700" rIns="91425" bIns="45700" anchor="t" anchorCtr="0">
            <a:noAutofit/>
          </a:bodyPr>
          <a:lstStyle/>
          <a:p>
            <a:pPr marL="0" lvl="0" indent="0" algn="r" rtl="0">
              <a:lnSpc>
                <a:spcPct val="90000"/>
              </a:lnSpc>
              <a:spcBef>
                <a:spcPts val="1000"/>
              </a:spcBef>
              <a:spcAft>
                <a:spcPts val="0"/>
              </a:spcAft>
              <a:buClr>
                <a:schemeClr val="dk1"/>
              </a:buClr>
              <a:buSzPts val="1100"/>
              <a:buFont typeface="Arial"/>
              <a:buNone/>
            </a:pPr>
            <a:r>
              <a:rPr lang="es-ES" sz="2000">
                <a:solidFill>
                  <a:srgbClr val="00AEEF"/>
                </a:solidFill>
                <a:latin typeface="Arial"/>
                <a:ea typeface="Arial"/>
                <a:cs typeface="Arial"/>
                <a:sym typeface="Arial"/>
              </a:rPr>
              <a:t>Foundations of the Curriculum</a:t>
            </a:r>
            <a:endParaRPr sz="2000">
              <a:solidFill>
                <a:srgbClr val="00AEEF"/>
              </a:solidFill>
              <a:latin typeface="Arial"/>
              <a:ea typeface="Arial"/>
              <a:cs typeface="Arial"/>
              <a:sym typeface="Arial"/>
            </a:endParaRPr>
          </a:p>
          <a:p>
            <a:pPr marL="0" lvl="0" indent="0" algn="r" rtl="0">
              <a:lnSpc>
                <a:spcPct val="90000"/>
              </a:lnSpc>
              <a:spcBef>
                <a:spcPts val="1000"/>
              </a:spcBef>
              <a:spcAft>
                <a:spcPts val="0"/>
              </a:spcAft>
              <a:buClr>
                <a:schemeClr val="dk1"/>
              </a:buClr>
              <a:buSzPts val="1100"/>
              <a:buFont typeface="Arial"/>
              <a:buNone/>
            </a:pPr>
            <a:r>
              <a:rPr lang="es-ES" sz="2000">
                <a:solidFill>
                  <a:schemeClr val="accent2"/>
                </a:solidFill>
                <a:latin typeface="Arial"/>
                <a:ea typeface="Arial"/>
                <a:cs typeface="Arial"/>
                <a:sym typeface="Arial"/>
              </a:rPr>
              <a:t>Inclusion</a:t>
            </a:r>
            <a:endParaRPr sz="2000">
              <a:solidFill>
                <a:schemeClr val="accent2"/>
              </a:solidFill>
              <a:latin typeface="Arial"/>
              <a:ea typeface="Arial"/>
              <a:cs typeface="Arial"/>
              <a:sym typeface="Arial"/>
            </a:endParaRPr>
          </a:p>
          <a:p>
            <a:pPr marL="0" lvl="0" indent="0" algn="r" rtl="0">
              <a:lnSpc>
                <a:spcPct val="90000"/>
              </a:lnSpc>
              <a:spcBef>
                <a:spcPts val="1000"/>
              </a:spcBef>
              <a:spcAft>
                <a:spcPts val="0"/>
              </a:spcAft>
              <a:buSzPts val="5400"/>
              <a:buNone/>
            </a:pPr>
            <a:endParaRPr sz="4000">
              <a:solidFill>
                <a:srgbClr val="00AEEF"/>
              </a:solidFill>
            </a:endParaRPr>
          </a:p>
          <a:p>
            <a:pPr marL="0" lvl="0" indent="0" algn="r" rtl="0">
              <a:lnSpc>
                <a:spcPct val="90000"/>
              </a:lnSpc>
              <a:spcBef>
                <a:spcPts val="1000"/>
              </a:spcBef>
              <a:spcAft>
                <a:spcPts val="0"/>
              </a:spcAft>
              <a:buSzPts val="5400"/>
              <a:buNone/>
            </a:pPr>
            <a:endParaRPr/>
          </a:p>
        </p:txBody>
      </p:sp>
      <p:sp>
        <p:nvSpPr>
          <p:cNvPr id="100" name="Google Shape;100;p5"/>
          <p:cNvSpPr txBox="1"/>
          <p:nvPr/>
        </p:nvSpPr>
        <p:spPr>
          <a:xfrm>
            <a:off x="3273905" y="1306668"/>
            <a:ext cx="6310800" cy="492412"/>
          </a:xfrm>
          <a:prstGeom prst="rect">
            <a:avLst/>
          </a:prstGeom>
          <a:noFill/>
          <a:ln>
            <a:noFill/>
          </a:ln>
        </p:spPr>
        <p:txBody>
          <a:bodyPr spcFirstLastPara="1" wrap="square" lIns="91425" tIns="91425" rIns="91425" bIns="91425" anchor="t" anchorCtr="0">
            <a:spAutoFit/>
          </a:bodyPr>
          <a:lstStyle/>
          <a:p>
            <a:pPr lvl="0" algn="ctr">
              <a:buSzPts val="2000"/>
            </a:pPr>
            <a:r>
              <a:rPr lang="lt-LT" sz="2000" b="1" dirty="0">
                <a:solidFill>
                  <a:schemeClr val="dk1"/>
                </a:solidFill>
              </a:rPr>
              <a:t>Kodėl </a:t>
            </a:r>
            <a:r>
              <a:rPr lang="lt-LT" sz="2000" b="1" dirty="0" err="1">
                <a:solidFill>
                  <a:schemeClr val="dk1"/>
                </a:solidFill>
              </a:rPr>
              <a:t>įtrauktis</a:t>
            </a:r>
            <a:r>
              <a:rPr lang="lt-LT" sz="2000" b="1" dirty="0">
                <a:solidFill>
                  <a:schemeClr val="dk1"/>
                </a:solidFill>
              </a:rPr>
              <a:t> tokia svarbi? Ir kaip ji padeda?</a:t>
            </a:r>
          </a:p>
        </p:txBody>
      </p:sp>
      <p:sp>
        <p:nvSpPr>
          <p:cNvPr id="101" name="Google Shape;101;p5"/>
          <p:cNvSpPr txBox="1"/>
          <p:nvPr/>
        </p:nvSpPr>
        <p:spPr>
          <a:xfrm>
            <a:off x="1465186" y="1950125"/>
            <a:ext cx="9928238" cy="4093398"/>
          </a:xfrm>
          <a:prstGeom prst="rect">
            <a:avLst/>
          </a:prstGeom>
          <a:noFill/>
          <a:ln>
            <a:noFill/>
          </a:ln>
        </p:spPr>
        <p:txBody>
          <a:bodyPr spcFirstLastPara="1" wrap="square" lIns="91425" tIns="91425" rIns="91425" bIns="91425" anchor="t" anchorCtr="0">
            <a:spAutoFit/>
          </a:bodyPr>
          <a:lstStyle/>
          <a:p>
            <a:pPr marL="457200" lvl="0" indent="-330200" algn="just">
              <a:lnSpc>
                <a:spcPct val="150000"/>
              </a:lnSpc>
              <a:buClr>
                <a:srgbClr val="EC7320"/>
              </a:buClr>
              <a:buSzPts val="1600"/>
              <a:buFont typeface="Helvetica Neue"/>
              <a:buChar char="❖"/>
            </a:pPr>
            <a:r>
              <a:rPr lang="lt-LT" sz="2000" dirty="0"/>
              <a:t>mokinių teisės į mokslą jų buvimo vietoje </a:t>
            </a:r>
            <a:r>
              <a:rPr lang="lt-LT" sz="2000" dirty="0" smtClean="0"/>
              <a:t>pripažinimas</a:t>
            </a:r>
            <a:endParaRPr sz="2000" b="0" i="0" u="none" strike="noStrike" cap="none" dirty="0">
              <a:solidFill>
                <a:schemeClr val="dk1"/>
              </a:solidFill>
              <a:latin typeface="Arial"/>
              <a:ea typeface="Arial"/>
              <a:cs typeface="Arial"/>
              <a:sym typeface="Arial"/>
            </a:endParaRPr>
          </a:p>
          <a:p>
            <a:pPr marL="457200" lvl="0" indent="-330200" algn="just">
              <a:lnSpc>
                <a:spcPct val="150000"/>
              </a:lnSpc>
              <a:buClr>
                <a:srgbClr val="EC7320"/>
              </a:buClr>
              <a:buSzPts val="1600"/>
              <a:buFont typeface="Helvetica Neue"/>
              <a:buChar char="❖"/>
            </a:pPr>
            <a:r>
              <a:rPr lang="lt-LT" sz="2000" dirty="0"/>
              <a:t>mokinių dalyvavimo vietinių mokyklų kultūrose, mokymo programose, bendruomenėse didinimas ir jų atskirties </a:t>
            </a:r>
            <a:r>
              <a:rPr lang="lt-LT" sz="2000" dirty="0" smtClean="0"/>
              <a:t>mažinimas</a:t>
            </a:r>
          </a:p>
          <a:p>
            <a:pPr marL="457200" lvl="0" indent="-330200" algn="just">
              <a:lnSpc>
                <a:spcPct val="150000"/>
              </a:lnSpc>
              <a:buClr>
                <a:srgbClr val="EC7320"/>
              </a:buClr>
              <a:buSzPts val="1600"/>
              <a:buFont typeface="Helvetica Neue"/>
              <a:buChar char="❖"/>
            </a:pPr>
            <a:r>
              <a:rPr lang="lt-LT" sz="2000" dirty="0"/>
              <a:t>mokyklų tobulinimas personalui ir </a:t>
            </a:r>
            <a:r>
              <a:rPr lang="lt-LT" sz="2000" dirty="0" smtClean="0"/>
              <a:t>mokiniams</a:t>
            </a:r>
            <a:endParaRPr sz="2000" b="0" i="0" u="none" strike="noStrike" cap="none" dirty="0" smtClean="0">
              <a:solidFill>
                <a:schemeClr val="dk1"/>
              </a:solidFill>
              <a:latin typeface="Arial"/>
              <a:ea typeface="Arial"/>
              <a:cs typeface="Arial"/>
              <a:sym typeface="Arial"/>
            </a:endParaRPr>
          </a:p>
          <a:p>
            <a:pPr marL="457200" lvl="0" indent="-330200" algn="just">
              <a:lnSpc>
                <a:spcPct val="150000"/>
              </a:lnSpc>
              <a:buClr>
                <a:srgbClr val="EC7320"/>
              </a:buClr>
              <a:buSzPts val="1600"/>
              <a:buFont typeface="Helvetica Neue"/>
              <a:buChar char="❖"/>
            </a:pPr>
            <a:r>
              <a:rPr lang="lt-LT" sz="2000" dirty="0" smtClean="0"/>
              <a:t>mokyklų </a:t>
            </a:r>
            <a:r>
              <a:rPr lang="lt-LT" sz="2000" dirty="0"/>
              <a:t>vaidmens, kuriant </a:t>
            </a:r>
            <a:r>
              <a:rPr lang="lt-LT" sz="2000" dirty="0" smtClean="0"/>
              <a:t>bendruomenę </a:t>
            </a:r>
            <a:r>
              <a:rPr lang="lt-LT" sz="2000" dirty="0"/>
              <a:t>ugdant vertybes bei didinant pasiekimus, </a:t>
            </a:r>
            <a:r>
              <a:rPr lang="lt-LT" sz="2000" dirty="0" smtClean="0"/>
              <a:t>pabrėžimas</a:t>
            </a:r>
            <a:endParaRPr sz="2000" b="0" i="0" u="none" strike="noStrike" cap="none" dirty="0" smtClean="0">
              <a:solidFill>
                <a:schemeClr val="dk1"/>
              </a:solidFill>
              <a:latin typeface="Arial"/>
              <a:ea typeface="Arial"/>
              <a:cs typeface="Arial"/>
              <a:sym typeface="Arial"/>
            </a:endParaRPr>
          </a:p>
          <a:p>
            <a:pPr marL="457200" lvl="0" indent="-330200" algn="just">
              <a:lnSpc>
                <a:spcPct val="150000"/>
              </a:lnSpc>
              <a:buClr>
                <a:srgbClr val="EC7320"/>
              </a:buClr>
              <a:buSzPts val="1600"/>
              <a:buFont typeface="Helvetica Neue"/>
              <a:buChar char="❖"/>
            </a:pPr>
            <a:r>
              <a:rPr lang="lt-LT" sz="2000" dirty="0"/>
              <a:t>abipusių santykių puoselėjimas tarp mokyklų ir </a:t>
            </a:r>
            <a:r>
              <a:rPr lang="lt-LT" sz="2000" dirty="0" smtClean="0"/>
              <a:t>bendruomenių</a:t>
            </a:r>
            <a:endParaRPr sz="2000" b="0" i="0" u="none" strike="noStrike" cap="none" dirty="0">
              <a:solidFill>
                <a:schemeClr val="dk1"/>
              </a:solidFill>
              <a:latin typeface="Arial"/>
              <a:ea typeface="Arial"/>
              <a:cs typeface="Arial"/>
              <a:sym typeface="Arial"/>
            </a:endParaRPr>
          </a:p>
          <a:p>
            <a:pPr marL="457200" lvl="0" indent="-330200" algn="just">
              <a:lnSpc>
                <a:spcPct val="150000"/>
              </a:lnSpc>
              <a:buClr>
                <a:srgbClr val="EC7320"/>
              </a:buClr>
              <a:buSzPts val="1600"/>
              <a:buFont typeface="Helvetica Neue"/>
              <a:buChar char="❖"/>
            </a:pPr>
            <a:r>
              <a:rPr lang="lt-LT" sz="2000" dirty="0">
                <a:solidFill>
                  <a:schemeClr val="dk1"/>
                </a:solidFill>
              </a:rPr>
              <a:t>pripažinimas, kad įtraukimas į švietimą yra vienas įtraukimo į visuomenę </a:t>
            </a:r>
            <a:r>
              <a:rPr lang="lt-LT" sz="2000" dirty="0" smtClean="0">
                <a:solidFill>
                  <a:schemeClr val="dk1"/>
                </a:solidFill>
              </a:rPr>
              <a:t>aspektų</a:t>
            </a:r>
            <a:r>
              <a:rPr lang="es-ES" sz="2000" b="0" i="0" u="none" strike="noStrike" cap="none" dirty="0" smtClean="0">
                <a:solidFill>
                  <a:schemeClr val="dk1"/>
                </a:solidFill>
                <a:latin typeface="Arial"/>
                <a:ea typeface="Arial"/>
                <a:cs typeface="Arial"/>
                <a:sym typeface="Arial"/>
              </a:rPr>
              <a:t>. </a:t>
            </a:r>
            <a:endParaRPr sz="2000" b="0" i="0" u="none" strike="noStrike" cap="none" dirty="0" smtClean="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endParaRPr sz="1400" b="0" i="0" u="none" strike="noStrike" cap="none" dirty="0">
              <a:solidFill>
                <a:srgbClr val="000000"/>
              </a:solidFill>
              <a:latin typeface="Arial"/>
              <a:ea typeface="Arial"/>
              <a:cs typeface="Arial"/>
              <a:sym typeface="Arial"/>
            </a:endParaRPr>
          </a:p>
        </p:txBody>
      </p:sp>
      <p:pic>
        <p:nvPicPr>
          <p:cNvPr id="102" name="Google Shape;102;p5"/>
          <p:cNvPicPr preferRelativeResize="0"/>
          <p:nvPr/>
        </p:nvPicPr>
        <p:blipFill rotWithShape="1">
          <a:blip r:embed="rId3">
            <a:alphaModFix/>
          </a:blip>
          <a:srcRect l="28049" t="13583" r="32935" b="16146"/>
          <a:stretch/>
        </p:blipFill>
        <p:spPr>
          <a:xfrm>
            <a:off x="-180358" y="1302558"/>
            <a:ext cx="1957867" cy="185601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1"/>
                                        </p:tgtEl>
                                        <p:attrNameLst>
                                          <p:attrName>style.visibility</p:attrName>
                                        </p:attrNameLst>
                                      </p:cBhvr>
                                      <p:to>
                                        <p:strVal val="visible"/>
                                      </p:to>
                                    </p:set>
                                    <p:anim calcmode="lin" valueType="num">
                                      <p:cBhvr additive="base">
                                        <p:cTn id="7" dur="1000"/>
                                        <p:tgtEl>
                                          <p:spTgt spid="101"/>
                                        </p:tgtEl>
                                        <p:attrNameLst>
                                          <p:attrName>ppt_y</p:attrName>
                                        </p:attrNameLst>
                                      </p:cBhvr>
                                      <p:tavLst>
                                        <p:tav tm="0">
                                          <p:val>
                                            <p:strVal val="#ppt_y+1"/>
                                          </p:val>
                                        </p:tav>
                                        <p:tav tm="100000">
                                          <p:val>
                                            <p:strVal val="#ppt_y"/>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1">
                                            <p:txEl>
                                              <p:pRg st="0" end="0"/>
                                            </p:txEl>
                                          </p:spTgt>
                                        </p:tgtEl>
                                        <p:attrNameLst>
                                          <p:attrName>style.visibility</p:attrName>
                                        </p:attrNameLst>
                                      </p:cBhvr>
                                      <p:to>
                                        <p:strVal val="visible"/>
                                      </p:to>
                                    </p:set>
                                    <p:animEffect transition="in" filter="fade">
                                      <p:cBhvr>
                                        <p:cTn id="11" dur="1"/>
                                        <p:tgtEl>
                                          <p:spTgt spid="101">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1">
                                            <p:txEl>
                                              <p:pRg st="1" end="1"/>
                                            </p:txEl>
                                          </p:spTgt>
                                        </p:tgtEl>
                                        <p:attrNameLst>
                                          <p:attrName>style.visibility</p:attrName>
                                        </p:attrNameLst>
                                      </p:cBhvr>
                                      <p:to>
                                        <p:strVal val="visible"/>
                                      </p:to>
                                    </p:set>
                                    <p:animEffect transition="in" filter="fade">
                                      <p:cBhvr>
                                        <p:cTn id="15" dur="1"/>
                                        <p:tgtEl>
                                          <p:spTgt spid="101">
                                            <p:txEl>
                                              <p:pRg st="1" end="1"/>
                                            </p:txEl>
                                          </p:spTgt>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01">
                                            <p:txEl>
                                              <p:pRg st="2" end="2"/>
                                            </p:txEl>
                                          </p:spTgt>
                                        </p:tgtEl>
                                        <p:attrNameLst>
                                          <p:attrName>style.visibility</p:attrName>
                                        </p:attrNameLst>
                                      </p:cBhvr>
                                      <p:to>
                                        <p:strVal val="visible"/>
                                      </p:to>
                                    </p:set>
                                    <p:animEffect transition="in" filter="fade">
                                      <p:cBhvr>
                                        <p:cTn id="19" dur="1"/>
                                        <p:tgtEl>
                                          <p:spTgt spid="101">
                                            <p:txEl>
                                              <p:pRg st="2" end="2"/>
                                            </p:txEl>
                                          </p:spTgt>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01">
                                            <p:txEl>
                                              <p:pRg st="3" end="3"/>
                                            </p:txEl>
                                          </p:spTgt>
                                        </p:tgtEl>
                                        <p:attrNameLst>
                                          <p:attrName>style.visibility</p:attrName>
                                        </p:attrNameLst>
                                      </p:cBhvr>
                                      <p:to>
                                        <p:strVal val="visible"/>
                                      </p:to>
                                    </p:set>
                                    <p:animEffect transition="in" filter="fade">
                                      <p:cBhvr>
                                        <p:cTn id="23" dur="1"/>
                                        <p:tgtEl>
                                          <p:spTgt spid="101">
                                            <p:txEl>
                                              <p:pRg st="3" end="3"/>
                                            </p:txEl>
                                          </p:spTgt>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01">
                                            <p:txEl>
                                              <p:pRg st="4" end="4"/>
                                            </p:txEl>
                                          </p:spTgt>
                                        </p:tgtEl>
                                        <p:attrNameLst>
                                          <p:attrName>style.visibility</p:attrName>
                                        </p:attrNameLst>
                                      </p:cBhvr>
                                      <p:to>
                                        <p:strVal val="visible"/>
                                      </p:to>
                                    </p:set>
                                    <p:animEffect transition="in" filter="fade">
                                      <p:cBhvr>
                                        <p:cTn id="27" dur="1"/>
                                        <p:tgtEl>
                                          <p:spTgt spid="101">
                                            <p:txEl>
                                              <p:pRg st="4" end="4"/>
                                            </p:txEl>
                                          </p:spTgt>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101">
                                            <p:txEl>
                                              <p:pRg st="5" end="5"/>
                                            </p:txEl>
                                          </p:spTgt>
                                        </p:tgtEl>
                                        <p:attrNameLst>
                                          <p:attrName>style.visibility</p:attrName>
                                        </p:attrNameLst>
                                      </p:cBhvr>
                                      <p:to>
                                        <p:strVal val="visible"/>
                                      </p:to>
                                    </p:set>
                                    <p:animEffect transition="in" filter="fade">
                                      <p:cBhvr>
                                        <p:cTn id="31" dur="1"/>
                                        <p:tgtEl>
                                          <p:spTgt spid="10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g11085746b30_0_42"/>
          <p:cNvSpPr txBox="1">
            <a:spLocks noGrp="1"/>
          </p:cNvSpPr>
          <p:nvPr>
            <p:ph type="body" idx="1"/>
          </p:nvPr>
        </p:nvSpPr>
        <p:spPr>
          <a:xfrm>
            <a:off x="-578475" y="301975"/>
            <a:ext cx="8686800" cy="839700"/>
          </a:xfrm>
          <a:prstGeom prst="rect">
            <a:avLst/>
          </a:prstGeom>
          <a:noFill/>
          <a:ln>
            <a:noFill/>
          </a:ln>
        </p:spPr>
        <p:txBody>
          <a:bodyPr spcFirstLastPara="1" wrap="square" lIns="91425" tIns="45700" rIns="91425" bIns="45700" anchor="t" anchorCtr="0">
            <a:noAutofit/>
          </a:bodyPr>
          <a:lstStyle/>
          <a:p>
            <a:pPr marL="0" lvl="0" indent="0"/>
            <a:r>
              <a:rPr lang="lt-LT" sz="2400" dirty="0"/>
              <a:t>XXI</a:t>
            </a:r>
            <a:r>
              <a:rPr lang="lt-LT" sz="2400" baseline="30000" dirty="0"/>
              <a:t> </a:t>
            </a:r>
            <a:r>
              <a:rPr lang="lt-LT" sz="2400" dirty="0"/>
              <a:t>amžiaus įgūdžiai </a:t>
            </a:r>
            <a:endParaRPr sz="2400" dirty="0">
              <a:solidFill>
                <a:schemeClr val="dk1"/>
              </a:solidFill>
              <a:latin typeface="Arial"/>
              <a:ea typeface="Arial"/>
              <a:cs typeface="Arial"/>
              <a:sym typeface="Arial"/>
            </a:endParaRPr>
          </a:p>
        </p:txBody>
      </p:sp>
      <p:sp>
        <p:nvSpPr>
          <p:cNvPr id="109" name="Google Shape;109;g11085746b30_0_42"/>
          <p:cNvSpPr txBox="1"/>
          <p:nvPr/>
        </p:nvSpPr>
        <p:spPr>
          <a:xfrm>
            <a:off x="1345675" y="1359175"/>
            <a:ext cx="8817300" cy="554100"/>
          </a:xfrm>
          <a:prstGeom prst="rect">
            <a:avLst/>
          </a:prstGeom>
          <a:noFill/>
          <a:ln>
            <a:noFill/>
          </a:ln>
        </p:spPr>
        <p:txBody>
          <a:bodyPr spcFirstLastPara="1" wrap="square" lIns="91425" tIns="91425" rIns="91425" bIns="91425" anchor="t" anchorCtr="0">
            <a:spAutoFit/>
          </a:bodyPr>
          <a:lstStyle/>
          <a:p>
            <a:pPr marL="0" marR="0" lvl="0" indent="0" algn="just" rtl="0">
              <a:lnSpc>
                <a:spcPct val="100000"/>
              </a:lnSpc>
              <a:spcBef>
                <a:spcPts val="0"/>
              </a:spcBef>
              <a:spcAft>
                <a:spcPts val="0"/>
              </a:spcAft>
              <a:buClr>
                <a:schemeClr val="dk1"/>
              </a:buClr>
              <a:buSzPts val="1100"/>
              <a:buFont typeface="Arial"/>
              <a:buNone/>
            </a:pPr>
            <a:endParaRPr sz="1000" b="1" i="0" u="none" strike="noStrike" cap="none">
              <a:solidFill>
                <a:srgbClr val="141414"/>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000000"/>
              </a:solidFill>
              <a:latin typeface="Arial"/>
              <a:ea typeface="Arial"/>
              <a:cs typeface="Arial"/>
              <a:sym typeface="Arial"/>
            </a:endParaRPr>
          </a:p>
        </p:txBody>
      </p:sp>
      <p:sp>
        <p:nvSpPr>
          <p:cNvPr id="110" name="Google Shape;110;g11085746b30_0_42"/>
          <p:cNvSpPr/>
          <p:nvPr/>
        </p:nvSpPr>
        <p:spPr>
          <a:xfrm>
            <a:off x="6509175" y="1200750"/>
            <a:ext cx="1781400" cy="1476000"/>
          </a:xfrm>
          <a:prstGeom prst="ellipse">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400"/>
            </a:pPr>
            <a:r>
              <a:rPr lang="lt-LT" b="1" dirty="0"/>
              <a:t>streso įveikimas</a:t>
            </a:r>
            <a:endParaRPr sz="1400" b="1" i="0" u="none" strike="noStrike" cap="none" dirty="0">
              <a:solidFill>
                <a:srgbClr val="000000"/>
              </a:solidFill>
              <a:latin typeface="Arial"/>
              <a:ea typeface="Arial"/>
              <a:cs typeface="Arial"/>
              <a:sym typeface="Arial"/>
            </a:endParaRPr>
          </a:p>
        </p:txBody>
      </p:sp>
      <p:sp>
        <p:nvSpPr>
          <p:cNvPr id="111" name="Google Shape;111;g11085746b30_0_42"/>
          <p:cNvSpPr/>
          <p:nvPr/>
        </p:nvSpPr>
        <p:spPr>
          <a:xfrm>
            <a:off x="9296775" y="1630575"/>
            <a:ext cx="2130300" cy="1668900"/>
          </a:xfrm>
          <a:prstGeom prst="ellipse">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400"/>
            </a:pPr>
            <a:r>
              <a:rPr lang="lt-LT" b="1" dirty="0"/>
              <a:t>efektyvus bendravimas</a:t>
            </a:r>
            <a:endParaRPr sz="1400" b="1" i="0" u="none" strike="noStrike" cap="none" dirty="0">
              <a:solidFill>
                <a:srgbClr val="000000"/>
              </a:solidFill>
              <a:latin typeface="Arial"/>
              <a:ea typeface="Arial"/>
              <a:cs typeface="Arial"/>
              <a:sym typeface="Arial"/>
            </a:endParaRPr>
          </a:p>
        </p:txBody>
      </p:sp>
      <p:sp>
        <p:nvSpPr>
          <p:cNvPr id="112" name="Google Shape;112;g11085746b30_0_42"/>
          <p:cNvSpPr/>
          <p:nvPr/>
        </p:nvSpPr>
        <p:spPr>
          <a:xfrm>
            <a:off x="4904675" y="4776495"/>
            <a:ext cx="2012700" cy="1668900"/>
          </a:xfrm>
          <a:prstGeom prst="ellipse">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400"/>
            </a:pPr>
            <a:r>
              <a:rPr lang="lt-LT" b="1" dirty="0"/>
              <a:t>tarpasmeninių santykių įgūdžiai</a:t>
            </a:r>
            <a:endParaRPr sz="1400" b="1" i="0" u="none" strike="noStrike" cap="none" dirty="0">
              <a:solidFill>
                <a:srgbClr val="000000"/>
              </a:solidFill>
              <a:latin typeface="Arial"/>
              <a:ea typeface="Arial"/>
              <a:cs typeface="Arial"/>
              <a:sym typeface="Arial"/>
            </a:endParaRPr>
          </a:p>
        </p:txBody>
      </p:sp>
      <p:sp>
        <p:nvSpPr>
          <p:cNvPr id="113" name="Google Shape;113;g11085746b30_0_42"/>
          <p:cNvSpPr/>
          <p:nvPr/>
        </p:nvSpPr>
        <p:spPr>
          <a:xfrm>
            <a:off x="549875" y="4348800"/>
            <a:ext cx="1781400" cy="1476000"/>
          </a:xfrm>
          <a:prstGeom prst="ellipse">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400"/>
            </a:pPr>
            <a:r>
              <a:rPr lang="lt-LT" b="1" dirty="0"/>
              <a:t>problemų sprendimas</a:t>
            </a:r>
            <a:endParaRPr sz="1400" b="1" i="0" u="none" strike="noStrike" cap="none" dirty="0">
              <a:solidFill>
                <a:srgbClr val="000000"/>
              </a:solidFill>
              <a:latin typeface="Arial"/>
              <a:ea typeface="Arial"/>
              <a:cs typeface="Arial"/>
              <a:sym typeface="Arial"/>
            </a:endParaRPr>
          </a:p>
        </p:txBody>
      </p:sp>
      <p:sp>
        <p:nvSpPr>
          <p:cNvPr id="114" name="Google Shape;114;g11085746b30_0_42"/>
          <p:cNvSpPr/>
          <p:nvPr/>
        </p:nvSpPr>
        <p:spPr>
          <a:xfrm>
            <a:off x="9894775" y="3696200"/>
            <a:ext cx="1781400" cy="1476000"/>
          </a:xfrm>
          <a:prstGeom prst="ellipse">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400"/>
            </a:pPr>
            <a:r>
              <a:rPr lang="lt-LT" b="1" dirty="0"/>
              <a:t>sprendimų priėmimas</a:t>
            </a:r>
            <a:endParaRPr sz="1400" b="1" i="0" u="none" strike="noStrike" cap="none" dirty="0">
              <a:solidFill>
                <a:srgbClr val="000000"/>
              </a:solidFill>
              <a:latin typeface="Arial"/>
              <a:ea typeface="Arial"/>
              <a:cs typeface="Arial"/>
              <a:sym typeface="Arial"/>
            </a:endParaRPr>
          </a:p>
        </p:txBody>
      </p:sp>
      <p:sp>
        <p:nvSpPr>
          <p:cNvPr id="115" name="Google Shape;115;g11085746b30_0_42"/>
          <p:cNvSpPr/>
          <p:nvPr/>
        </p:nvSpPr>
        <p:spPr>
          <a:xfrm>
            <a:off x="3442663" y="1200750"/>
            <a:ext cx="1781400" cy="1476000"/>
          </a:xfrm>
          <a:prstGeom prst="ellipse">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400"/>
            </a:pPr>
            <a:r>
              <a:rPr lang="lt-LT" b="1" dirty="0"/>
              <a:t>kūrybinis mąstymas</a:t>
            </a:r>
            <a:endParaRPr sz="1400" b="1" i="0" u="none" strike="noStrike" cap="none" dirty="0">
              <a:solidFill>
                <a:srgbClr val="000000"/>
              </a:solidFill>
              <a:latin typeface="Arial"/>
              <a:ea typeface="Arial"/>
              <a:cs typeface="Arial"/>
              <a:sym typeface="Arial"/>
            </a:endParaRPr>
          </a:p>
        </p:txBody>
      </p:sp>
      <p:sp>
        <p:nvSpPr>
          <p:cNvPr id="116" name="Google Shape;116;g11085746b30_0_42"/>
          <p:cNvSpPr/>
          <p:nvPr/>
        </p:nvSpPr>
        <p:spPr>
          <a:xfrm>
            <a:off x="376150" y="1854850"/>
            <a:ext cx="1781400" cy="1476000"/>
          </a:xfrm>
          <a:prstGeom prst="ellipse">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400"/>
            </a:pPr>
            <a:r>
              <a:rPr lang="lt-LT" b="1" dirty="0"/>
              <a:t>kritinis mąstymas</a:t>
            </a:r>
            <a:endParaRPr sz="1400" b="1" i="0" u="none" strike="noStrike" cap="none" dirty="0">
              <a:solidFill>
                <a:srgbClr val="000000"/>
              </a:solidFill>
              <a:latin typeface="Arial"/>
              <a:ea typeface="Arial"/>
              <a:cs typeface="Arial"/>
              <a:sym typeface="Arial"/>
            </a:endParaRPr>
          </a:p>
        </p:txBody>
      </p:sp>
      <p:sp>
        <p:nvSpPr>
          <p:cNvPr id="117" name="Google Shape;117;g11085746b30_0_42"/>
          <p:cNvSpPr/>
          <p:nvPr/>
        </p:nvSpPr>
        <p:spPr>
          <a:xfrm>
            <a:off x="5657100" y="2896725"/>
            <a:ext cx="1781400" cy="1476000"/>
          </a:xfrm>
          <a:prstGeom prst="ellipse">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s-ES" sz="1400" b="1" i="0" u="none" strike="noStrike" cap="none" dirty="0" smtClean="0">
                <a:solidFill>
                  <a:srgbClr val="000000"/>
                </a:solidFill>
                <a:latin typeface="Arial"/>
                <a:ea typeface="Arial"/>
                <a:cs typeface="Arial"/>
                <a:sym typeface="Arial"/>
              </a:rPr>
              <a:t>empat</a:t>
            </a:r>
            <a:r>
              <a:rPr lang="lt-LT" sz="1400" b="1" i="0" u="none" strike="noStrike" cap="none" dirty="0" err="1" smtClean="0">
                <a:solidFill>
                  <a:srgbClr val="000000"/>
                </a:solidFill>
                <a:latin typeface="Arial"/>
                <a:ea typeface="Arial"/>
                <a:cs typeface="Arial"/>
                <a:sym typeface="Arial"/>
              </a:rPr>
              <a:t>ija</a:t>
            </a:r>
            <a:endParaRPr sz="1400" b="1" i="0" u="none" strike="noStrike" cap="none" dirty="0">
              <a:solidFill>
                <a:srgbClr val="000000"/>
              </a:solidFill>
              <a:latin typeface="Arial"/>
              <a:ea typeface="Arial"/>
              <a:cs typeface="Arial"/>
              <a:sym typeface="Arial"/>
            </a:endParaRPr>
          </a:p>
        </p:txBody>
      </p:sp>
      <p:sp>
        <p:nvSpPr>
          <p:cNvPr id="118" name="Google Shape;118;g11085746b30_0_42"/>
          <p:cNvSpPr/>
          <p:nvPr/>
        </p:nvSpPr>
        <p:spPr>
          <a:xfrm>
            <a:off x="2699775" y="3429000"/>
            <a:ext cx="2130300" cy="1839600"/>
          </a:xfrm>
          <a:prstGeom prst="ellipse">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400"/>
            </a:pPr>
            <a:r>
              <a:rPr lang="lt-LT" b="1" dirty="0"/>
              <a:t>savęs suvokimas</a:t>
            </a:r>
            <a:endParaRPr sz="1400" b="1" i="0" u="none" strike="noStrike" cap="none" dirty="0">
              <a:solidFill>
                <a:srgbClr val="000000"/>
              </a:solidFill>
              <a:latin typeface="Arial"/>
              <a:ea typeface="Arial"/>
              <a:cs typeface="Arial"/>
              <a:sym typeface="Arial"/>
            </a:endParaRPr>
          </a:p>
        </p:txBody>
      </p:sp>
      <p:sp>
        <p:nvSpPr>
          <p:cNvPr id="119" name="Google Shape;119;g11085746b30_0_42"/>
          <p:cNvSpPr/>
          <p:nvPr/>
        </p:nvSpPr>
        <p:spPr>
          <a:xfrm>
            <a:off x="7515375" y="4450175"/>
            <a:ext cx="1781400" cy="1476000"/>
          </a:xfrm>
          <a:prstGeom prst="ellipse">
            <a:avLst/>
          </a:prstGeom>
          <a:solidFill>
            <a:srgbClr val="EC732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buSzPts val="1400"/>
            </a:pPr>
            <a:r>
              <a:rPr lang="lt-LT" b="1" dirty="0"/>
              <a:t>emocijų kontrolė</a:t>
            </a:r>
            <a:endParaRPr sz="1400" b="1" i="0" u="none" strike="noStrike" cap="none" dirty="0">
              <a:solidFill>
                <a:srgbClr val="000000"/>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g11085746b30_0_64"/>
          <p:cNvSpPr txBox="1">
            <a:spLocks noGrp="1"/>
          </p:cNvSpPr>
          <p:nvPr>
            <p:ph type="body" idx="1"/>
          </p:nvPr>
        </p:nvSpPr>
        <p:spPr>
          <a:xfrm>
            <a:off x="4773822" y="486704"/>
            <a:ext cx="2644356" cy="839700"/>
          </a:xfrm>
          <a:prstGeom prst="rect">
            <a:avLst/>
          </a:prstGeom>
          <a:noFill/>
          <a:ln>
            <a:noFill/>
          </a:ln>
        </p:spPr>
        <p:txBody>
          <a:bodyPr spcFirstLastPara="1" wrap="square" lIns="91425" tIns="45700" rIns="91425" bIns="45700" anchor="t" anchorCtr="0">
            <a:noAutofit/>
          </a:bodyPr>
          <a:lstStyle/>
          <a:p>
            <a:pPr marL="0" lvl="0" indent="0" algn="l"/>
            <a:r>
              <a:rPr lang="lt-LT" sz="2800" dirty="0"/>
              <a:t>Meno sritys </a:t>
            </a:r>
            <a:endParaRPr sz="2800" dirty="0">
              <a:solidFill>
                <a:schemeClr val="dk1"/>
              </a:solidFill>
              <a:latin typeface="Arial"/>
              <a:ea typeface="Arial"/>
              <a:cs typeface="Arial"/>
              <a:sym typeface="Arial"/>
            </a:endParaRPr>
          </a:p>
        </p:txBody>
      </p:sp>
      <p:sp>
        <p:nvSpPr>
          <p:cNvPr id="126" name="Google Shape;126;g11085746b30_0_64"/>
          <p:cNvSpPr txBox="1"/>
          <p:nvPr/>
        </p:nvSpPr>
        <p:spPr>
          <a:xfrm>
            <a:off x="723812" y="2203722"/>
            <a:ext cx="10744376" cy="3557995"/>
          </a:xfrm>
          <a:prstGeom prst="rect">
            <a:avLst/>
          </a:prstGeom>
          <a:noFill/>
          <a:ln>
            <a:noFill/>
          </a:ln>
        </p:spPr>
        <p:txBody>
          <a:bodyPr spcFirstLastPara="1" wrap="square" lIns="91425" tIns="91425" rIns="91425" bIns="91425" anchor="t" anchorCtr="0">
            <a:spAutoFit/>
          </a:bodyPr>
          <a:lstStyle/>
          <a:p>
            <a:pPr marL="457200" lvl="0" indent="-330200">
              <a:lnSpc>
                <a:spcPct val="107916"/>
              </a:lnSpc>
              <a:buClr>
                <a:srgbClr val="EC7320"/>
              </a:buClr>
              <a:buSzPts val="1600"/>
              <a:buFont typeface="Arial"/>
              <a:buChar char="❖"/>
            </a:pPr>
            <a:r>
              <a:rPr lang="lt-LT" sz="1800" b="1" i="1" u="none" strike="noStrike" cap="none" dirty="0" smtClean="0">
                <a:solidFill>
                  <a:srgbClr val="EC7320"/>
                </a:solidFill>
                <a:latin typeface="Arial"/>
                <a:ea typeface="Arial"/>
                <a:cs typeface="Arial"/>
                <a:sym typeface="Arial"/>
              </a:rPr>
              <a:t>Dailė</a:t>
            </a:r>
            <a:r>
              <a:rPr lang="es-ES" sz="1800" b="0" i="1" u="none" strike="noStrike" cap="none" dirty="0" smtClean="0">
                <a:solidFill>
                  <a:srgbClr val="141414"/>
                </a:solidFill>
                <a:latin typeface="Arial"/>
                <a:ea typeface="Arial"/>
                <a:cs typeface="Arial"/>
                <a:sym typeface="Arial"/>
              </a:rPr>
              <a:t> </a:t>
            </a:r>
            <a:r>
              <a:rPr lang="lt-LT" sz="1800" dirty="0"/>
              <a:t>apima piešimą</a:t>
            </a:r>
            <a:r>
              <a:rPr lang="lt-LT" sz="1800" b="1" dirty="0"/>
              <a:t>, </a:t>
            </a:r>
            <a:r>
              <a:rPr lang="lt-LT" sz="1800" dirty="0"/>
              <a:t>tapybą</a:t>
            </a:r>
            <a:r>
              <a:rPr lang="lt-LT" sz="1800" b="1" dirty="0"/>
              <a:t>, </a:t>
            </a:r>
            <a:r>
              <a:rPr lang="lt-LT" sz="1800" dirty="0"/>
              <a:t>grafiką</a:t>
            </a:r>
            <a:r>
              <a:rPr lang="lt-LT" sz="1800" b="1" dirty="0"/>
              <a:t>, </a:t>
            </a:r>
            <a:r>
              <a:rPr lang="lt-LT" sz="1800" dirty="0"/>
              <a:t>skulptūrą</a:t>
            </a:r>
            <a:r>
              <a:rPr lang="lt-LT" sz="1800" b="1" dirty="0"/>
              <a:t>, </a:t>
            </a:r>
            <a:r>
              <a:rPr lang="lt-LT" sz="1800" dirty="0"/>
              <a:t>kaligrafiją</a:t>
            </a:r>
            <a:r>
              <a:rPr lang="es-ES" sz="1800" b="0" i="0" u="none" strike="noStrike" cap="none" dirty="0" smtClean="0">
                <a:solidFill>
                  <a:srgbClr val="141414"/>
                </a:solidFill>
                <a:latin typeface="Arial"/>
                <a:ea typeface="Arial"/>
                <a:cs typeface="Arial"/>
                <a:sym typeface="Arial"/>
              </a:rPr>
              <a:t>. </a:t>
            </a:r>
            <a:endParaRPr sz="1800" b="0" i="0" u="none" strike="noStrike" cap="none" dirty="0">
              <a:solidFill>
                <a:srgbClr val="141414"/>
              </a:solidFill>
              <a:latin typeface="Arial"/>
              <a:ea typeface="Arial"/>
              <a:cs typeface="Arial"/>
              <a:sym typeface="Arial"/>
            </a:endParaRPr>
          </a:p>
          <a:p>
            <a:pPr marL="457200" marR="0" lvl="0" indent="0" algn="l" rtl="0">
              <a:lnSpc>
                <a:spcPct val="107916"/>
              </a:lnSpc>
              <a:spcBef>
                <a:spcPts val="0"/>
              </a:spcBef>
              <a:spcAft>
                <a:spcPts val="0"/>
              </a:spcAft>
              <a:buClr>
                <a:srgbClr val="000000"/>
              </a:buClr>
              <a:buSzPts val="1800"/>
              <a:buFont typeface="Arial"/>
              <a:buNone/>
            </a:pPr>
            <a:endParaRPr sz="1800" b="0" i="0" u="none" strike="noStrike" cap="none" dirty="0">
              <a:solidFill>
                <a:srgbClr val="141414"/>
              </a:solidFill>
              <a:latin typeface="Arial"/>
              <a:ea typeface="Arial"/>
              <a:cs typeface="Arial"/>
              <a:sym typeface="Arial"/>
            </a:endParaRPr>
          </a:p>
          <a:p>
            <a:pPr marL="457200" lvl="0" indent="-330200">
              <a:lnSpc>
                <a:spcPct val="107916"/>
              </a:lnSpc>
              <a:buClr>
                <a:srgbClr val="EC7320"/>
              </a:buClr>
              <a:buSzPts val="1600"/>
              <a:buFont typeface="Helvetica Neue"/>
              <a:buChar char="❖"/>
            </a:pPr>
            <a:r>
              <a:rPr lang="es-ES" sz="1800" b="1" i="0" u="none" strike="noStrike" cap="none" dirty="0" smtClean="0">
                <a:solidFill>
                  <a:srgbClr val="EC7320"/>
                </a:solidFill>
                <a:latin typeface="Arial"/>
                <a:ea typeface="Arial"/>
                <a:cs typeface="Arial"/>
                <a:sym typeface="Arial"/>
              </a:rPr>
              <a:t>V</a:t>
            </a:r>
            <a:r>
              <a:rPr lang="es-ES" sz="1800" b="1" i="1" u="none" strike="noStrike" cap="none" dirty="0" smtClean="0">
                <a:solidFill>
                  <a:srgbClr val="EC7320"/>
                </a:solidFill>
                <a:latin typeface="Arial"/>
                <a:ea typeface="Arial"/>
                <a:cs typeface="Arial"/>
                <a:sym typeface="Arial"/>
              </a:rPr>
              <a:t>i</a:t>
            </a:r>
            <a:r>
              <a:rPr lang="lt-LT" sz="1800" b="1" i="1" u="none" strike="noStrike" cap="none" dirty="0" smtClean="0">
                <a:solidFill>
                  <a:srgbClr val="EC7320"/>
                </a:solidFill>
                <a:latin typeface="Arial"/>
                <a:ea typeface="Arial"/>
                <a:cs typeface="Arial"/>
                <a:sym typeface="Arial"/>
              </a:rPr>
              <a:t>z</a:t>
            </a:r>
            <a:r>
              <a:rPr lang="es-ES" sz="1800" b="1" i="1" u="none" strike="noStrike" cap="none" dirty="0" smtClean="0">
                <a:solidFill>
                  <a:srgbClr val="EC7320"/>
                </a:solidFill>
                <a:latin typeface="Arial"/>
                <a:ea typeface="Arial"/>
                <a:cs typeface="Arial"/>
                <a:sym typeface="Arial"/>
              </a:rPr>
              <a:t>ual</a:t>
            </a:r>
            <a:r>
              <a:rPr lang="lt-LT" sz="1800" b="1" i="1" u="none" strike="noStrike" cap="none" dirty="0" err="1" smtClean="0">
                <a:solidFill>
                  <a:srgbClr val="EC7320"/>
                </a:solidFill>
                <a:latin typeface="Arial"/>
                <a:ea typeface="Arial"/>
                <a:cs typeface="Arial"/>
                <a:sym typeface="Arial"/>
              </a:rPr>
              <a:t>ieji</a:t>
            </a:r>
            <a:r>
              <a:rPr lang="lt-LT" sz="1800" b="1" i="1" u="none" strike="noStrike" cap="none" dirty="0" smtClean="0">
                <a:solidFill>
                  <a:srgbClr val="EC7320"/>
                </a:solidFill>
                <a:latin typeface="Arial"/>
                <a:ea typeface="Arial"/>
                <a:cs typeface="Arial"/>
                <a:sym typeface="Arial"/>
              </a:rPr>
              <a:t> </a:t>
            </a:r>
            <a:r>
              <a:rPr lang="lt-LT" sz="1800" b="1" i="1" u="none" strike="noStrike" cap="none" dirty="0" smtClean="0">
                <a:solidFill>
                  <a:srgbClr val="EC7320"/>
                </a:solidFill>
                <a:latin typeface="Arial"/>
                <a:ea typeface="Arial"/>
                <a:cs typeface="Arial"/>
                <a:sym typeface="Arial"/>
              </a:rPr>
              <a:t>menai</a:t>
            </a:r>
            <a:r>
              <a:rPr lang="es-ES" sz="1800" b="0" i="0" u="none" strike="noStrike" cap="none" dirty="0">
                <a:solidFill>
                  <a:schemeClr val="dk1"/>
                </a:solidFill>
                <a:latin typeface="Arial"/>
                <a:ea typeface="Arial"/>
                <a:cs typeface="Arial"/>
                <a:sym typeface="Arial"/>
              </a:rPr>
              <a:t> </a:t>
            </a:r>
            <a:r>
              <a:rPr lang="lt-LT" sz="1800" dirty="0"/>
              <a:t>apima visus vaizduojamuosius menus, taip pat, naująsias medijas, fotografiją, aplinkos bei šiuolaikinį meną</a:t>
            </a:r>
            <a:r>
              <a:rPr lang="es-ES" sz="1800" b="0" i="0" u="none" strike="noStrike" cap="none" dirty="0" smtClean="0">
                <a:solidFill>
                  <a:schemeClr val="dk1"/>
                </a:solidFill>
                <a:latin typeface="Arial"/>
                <a:ea typeface="Arial"/>
                <a:cs typeface="Arial"/>
                <a:sym typeface="Arial"/>
              </a:rPr>
              <a:t>.</a:t>
            </a:r>
            <a:endParaRPr sz="1800" b="0" i="0" u="none" strike="noStrike" cap="none" dirty="0">
              <a:solidFill>
                <a:schemeClr val="dk1"/>
              </a:solidFill>
              <a:latin typeface="Arial"/>
              <a:ea typeface="Arial"/>
              <a:cs typeface="Arial"/>
              <a:sym typeface="Arial"/>
            </a:endParaRPr>
          </a:p>
          <a:p>
            <a:pPr marL="457200" marR="0" lvl="0" indent="0" algn="l" rtl="0">
              <a:lnSpc>
                <a:spcPct val="107916"/>
              </a:lnSpc>
              <a:spcBef>
                <a:spcPts val="0"/>
              </a:spcBef>
              <a:spcAft>
                <a:spcPts val="0"/>
              </a:spcAft>
              <a:buClr>
                <a:srgbClr val="000000"/>
              </a:buClr>
              <a:buSzPts val="1800"/>
              <a:buFont typeface="Arial"/>
              <a:buNone/>
            </a:pPr>
            <a:r>
              <a:rPr lang="es-ES" sz="1800" b="0" i="0" u="none" strike="noStrike" cap="none" dirty="0">
                <a:solidFill>
                  <a:schemeClr val="dk1"/>
                </a:solidFill>
                <a:latin typeface="Arial"/>
                <a:ea typeface="Arial"/>
                <a:cs typeface="Arial"/>
                <a:sym typeface="Arial"/>
              </a:rPr>
              <a:t>  </a:t>
            </a:r>
            <a:endParaRPr sz="1800" b="0" i="0" u="none" strike="noStrike" cap="none" dirty="0">
              <a:solidFill>
                <a:schemeClr val="dk1"/>
              </a:solidFill>
              <a:latin typeface="Arial"/>
              <a:ea typeface="Arial"/>
              <a:cs typeface="Arial"/>
              <a:sym typeface="Arial"/>
            </a:endParaRPr>
          </a:p>
          <a:p>
            <a:pPr marL="457200" lvl="0" indent="-330200" algn="just">
              <a:buClr>
                <a:srgbClr val="EC7320"/>
              </a:buClr>
              <a:buSzPts val="1600"/>
              <a:buFont typeface="Helvetica Neue"/>
              <a:buChar char="❖"/>
            </a:pPr>
            <a:r>
              <a:rPr lang="es-ES" sz="1800" b="1" i="1" u="none" strike="noStrike" cap="none" dirty="0" smtClean="0">
                <a:solidFill>
                  <a:srgbClr val="EC7320"/>
                </a:solidFill>
                <a:latin typeface="Arial"/>
                <a:ea typeface="Arial"/>
                <a:cs typeface="Arial"/>
                <a:sym typeface="Arial"/>
              </a:rPr>
              <a:t>Plasti</a:t>
            </a:r>
            <a:r>
              <a:rPr lang="lt-LT" sz="1800" b="1" i="1" u="none" strike="noStrike" cap="none" dirty="0" err="1" smtClean="0">
                <a:solidFill>
                  <a:srgbClr val="EC7320"/>
                </a:solidFill>
                <a:latin typeface="Arial"/>
                <a:ea typeface="Arial"/>
                <a:cs typeface="Arial"/>
                <a:sym typeface="Arial"/>
              </a:rPr>
              <a:t>kos</a:t>
            </a:r>
            <a:r>
              <a:rPr lang="lt-LT" sz="1800" b="1" i="1" u="none" strike="noStrike" cap="none" dirty="0" smtClean="0">
                <a:solidFill>
                  <a:srgbClr val="EC7320"/>
                </a:solidFill>
                <a:latin typeface="Arial"/>
                <a:ea typeface="Arial"/>
                <a:cs typeface="Arial"/>
                <a:sym typeface="Arial"/>
              </a:rPr>
              <a:t> </a:t>
            </a:r>
            <a:r>
              <a:rPr lang="lt-LT" sz="1800" b="1" i="1" u="none" strike="noStrike" cap="none" dirty="0" smtClean="0">
                <a:solidFill>
                  <a:srgbClr val="EC7320"/>
                </a:solidFill>
                <a:latin typeface="Arial"/>
                <a:ea typeface="Arial"/>
                <a:cs typeface="Arial"/>
                <a:sym typeface="Arial"/>
              </a:rPr>
              <a:t>menas</a:t>
            </a:r>
            <a:r>
              <a:rPr lang="es-ES" sz="1800" b="0" i="0" u="none" strike="noStrike" cap="none" dirty="0" smtClean="0">
                <a:solidFill>
                  <a:schemeClr val="dk1"/>
                </a:solidFill>
                <a:latin typeface="Arial"/>
                <a:ea typeface="Arial"/>
                <a:cs typeface="Arial"/>
                <a:sym typeface="Arial"/>
              </a:rPr>
              <a:t> </a:t>
            </a:r>
            <a:r>
              <a:rPr lang="lt-LT" sz="1800" dirty="0"/>
              <a:t>apima liejinius meno kūrinius ir nebūtinai plastikinius objektus bei susideda iš trimačių kūrinių, tokių kaip molis, gipsas, akmuo, metalai, mediena ir popierius (</a:t>
            </a:r>
            <a:r>
              <a:rPr lang="lt-LT" sz="1800" dirty="0" err="1"/>
              <a:t>origami</a:t>
            </a:r>
            <a:r>
              <a:rPr lang="es-ES" sz="1800" b="0" i="0" u="none" strike="noStrike" cap="none" dirty="0" smtClean="0">
                <a:solidFill>
                  <a:schemeClr val="dk1"/>
                </a:solidFill>
                <a:latin typeface="Arial"/>
                <a:ea typeface="Arial"/>
                <a:cs typeface="Arial"/>
                <a:sym typeface="Arial"/>
              </a:rPr>
              <a:t>).</a:t>
            </a:r>
            <a:endParaRPr sz="1800" b="0" i="0" u="none" strike="noStrike" cap="none" dirty="0">
              <a:solidFill>
                <a:schemeClr val="dk1"/>
              </a:solidFill>
              <a:latin typeface="Arial"/>
              <a:ea typeface="Arial"/>
              <a:cs typeface="Arial"/>
              <a:sym typeface="Arial"/>
            </a:endParaRPr>
          </a:p>
          <a:p>
            <a:pPr marL="457200" marR="0" lvl="0" indent="0" algn="just"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Arial"/>
              <a:ea typeface="Arial"/>
              <a:cs typeface="Arial"/>
              <a:sym typeface="Arial"/>
            </a:endParaRPr>
          </a:p>
          <a:p>
            <a:pPr marL="457200" lvl="0" indent="-330200" algn="just">
              <a:buClr>
                <a:srgbClr val="EC7320"/>
              </a:buClr>
              <a:buSzPts val="1600"/>
              <a:buFont typeface="Helvetica Neue"/>
              <a:buChar char="❖"/>
            </a:pPr>
            <a:r>
              <a:rPr lang="lt-LT" sz="1800" b="1" i="1" dirty="0" smtClean="0">
                <a:solidFill>
                  <a:srgbClr val="EC7320"/>
                </a:solidFill>
              </a:rPr>
              <a:t>Atlikimo menas</a:t>
            </a:r>
            <a:r>
              <a:rPr lang="es-ES" sz="1800" b="1" i="1" u="none" strike="noStrike" cap="none" dirty="0" smtClean="0">
                <a:solidFill>
                  <a:srgbClr val="EC7320"/>
                </a:solidFill>
                <a:latin typeface="Arial"/>
                <a:ea typeface="Arial"/>
                <a:cs typeface="Arial"/>
                <a:sym typeface="Arial"/>
              </a:rPr>
              <a:t>,</a:t>
            </a:r>
            <a:r>
              <a:rPr lang="es-ES" sz="1800" b="0" i="0" u="none" strike="noStrike" cap="none" dirty="0" smtClean="0">
                <a:solidFill>
                  <a:schemeClr val="dk1"/>
                </a:solidFill>
                <a:latin typeface="Arial"/>
                <a:ea typeface="Arial"/>
                <a:cs typeface="Arial"/>
                <a:sym typeface="Arial"/>
              </a:rPr>
              <a:t> </a:t>
            </a:r>
            <a:r>
              <a:rPr lang="lt-LT" sz="1800" dirty="0"/>
              <a:t>ši klasifikacija susideda iš meno formos, kuri reiškia viešo pasirodymo renginius, kurie daugiausia vyksta teatre (tradicinis atlikimo menas – teatras, opera, muzika ir baletas, o šiuolaikinis atlikimo menas – mimika</a:t>
            </a:r>
            <a:r>
              <a:rPr lang="es-ES" sz="1800" b="0" i="0" u="none" strike="noStrike" cap="none" dirty="0" smtClean="0">
                <a:solidFill>
                  <a:schemeClr val="dk1"/>
                </a:solidFill>
                <a:latin typeface="Arial"/>
                <a:ea typeface="Arial"/>
                <a:cs typeface="Arial"/>
                <a:sym typeface="Arial"/>
              </a:rPr>
              <a:t>). </a:t>
            </a:r>
            <a:endParaRPr sz="1800" b="0" i="0" u="none" strike="noStrike" cap="none" dirty="0">
              <a:solidFill>
                <a:schemeClr val="dk1"/>
              </a:solidFill>
              <a:latin typeface="Arial"/>
              <a:ea typeface="Arial"/>
              <a:cs typeface="Arial"/>
              <a:sym typeface="Arial"/>
            </a:endParaRPr>
          </a:p>
          <a:p>
            <a:pPr marL="457200" marR="0" lvl="0" indent="0" algn="just"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g11085746b30_0_70"/>
          <p:cNvSpPr txBox="1">
            <a:spLocks noGrp="1"/>
          </p:cNvSpPr>
          <p:nvPr>
            <p:ph type="body" idx="1"/>
          </p:nvPr>
        </p:nvSpPr>
        <p:spPr>
          <a:xfrm>
            <a:off x="4451388" y="624930"/>
            <a:ext cx="4802340" cy="839700"/>
          </a:xfrm>
          <a:prstGeom prst="rect">
            <a:avLst/>
          </a:prstGeom>
          <a:noFill/>
          <a:ln>
            <a:noFill/>
          </a:ln>
        </p:spPr>
        <p:txBody>
          <a:bodyPr spcFirstLastPara="1" wrap="square" lIns="91425" tIns="45700" rIns="91425" bIns="45700" anchor="t" anchorCtr="0">
            <a:noAutofit/>
          </a:bodyPr>
          <a:lstStyle/>
          <a:p>
            <a:pPr marL="0" lvl="0" indent="0" algn="l"/>
            <a:r>
              <a:rPr lang="lt-LT" sz="2000" dirty="0"/>
              <a:t>Universalaus mokymosi dizaino principai </a:t>
            </a:r>
            <a:r>
              <a:rPr lang="lt-LT" sz="2000" dirty="0" smtClean="0"/>
              <a:t>(UMD</a:t>
            </a:r>
            <a:r>
              <a:rPr lang="es-ES" sz="2000" dirty="0" smtClean="0">
                <a:solidFill>
                  <a:schemeClr val="dk1"/>
                </a:solidFill>
                <a:latin typeface="Arial"/>
                <a:ea typeface="Arial"/>
                <a:cs typeface="Arial"/>
                <a:sym typeface="Arial"/>
              </a:rPr>
              <a:t>)</a:t>
            </a:r>
            <a:endParaRPr sz="2000" dirty="0">
              <a:solidFill>
                <a:schemeClr val="dk1"/>
              </a:solidFill>
              <a:latin typeface="Arial"/>
              <a:ea typeface="Arial"/>
              <a:cs typeface="Arial"/>
              <a:sym typeface="Arial"/>
            </a:endParaRPr>
          </a:p>
        </p:txBody>
      </p:sp>
      <p:sp>
        <p:nvSpPr>
          <p:cNvPr id="133" name="Google Shape;133;g11085746b30_0_70"/>
          <p:cNvSpPr txBox="1"/>
          <p:nvPr/>
        </p:nvSpPr>
        <p:spPr>
          <a:xfrm>
            <a:off x="0" y="1956525"/>
            <a:ext cx="5435550" cy="3939510"/>
          </a:xfrm>
          <a:prstGeom prst="rect">
            <a:avLst/>
          </a:prstGeom>
          <a:noFill/>
          <a:ln>
            <a:noFill/>
          </a:ln>
        </p:spPr>
        <p:txBody>
          <a:bodyPr spcFirstLastPara="1" wrap="square" lIns="91425" tIns="91425" rIns="91425" bIns="91425" anchor="t" anchorCtr="0">
            <a:spAutoFit/>
          </a:bodyPr>
          <a:lstStyle/>
          <a:p>
            <a:pPr marL="457200" marR="0" lvl="0" indent="0" algn="ctr" rtl="0">
              <a:lnSpc>
                <a:spcPct val="100000"/>
              </a:lnSpc>
              <a:spcBef>
                <a:spcPts val="600"/>
              </a:spcBef>
              <a:spcAft>
                <a:spcPts val="0"/>
              </a:spcAft>
              <a:buClr>
                <a:srgbClr val="000000"/>
              </a:buClr>
              <a:buSzPts val="1800"/>
              <a:buFont typeface="Arial"/>
              <a:buNone/>
            </a:pPr>
            <a:r>
              <a:rPr lang="lt-LT" sz="1800" b="1" i="0" u="none" strike="noStrike" cap="none" dirty="0" smtClean="0">
                <a:solidFill>
                  <a:schemeClr val="dk1"/>
                </a:solidFill>
                <a:latin typeface="Arial"/>
                <a:ea typeface="Arial"/>
                <a:cs typeface="Arial"/>
                <a:sym typeface="Arial"/>
              </a:rPr>
              <a:t>Mokytojas pateikia</a:t>
            </a:r>
            <a:r>
              <a:rPr lang="es-ES" sz="1800" b="1" i="0" u="none" strike="noStrike" cap="none" dirty="0" smtClean="0">
                <a:solidFill>
                  <a:schemeClr val="dk1"/>
                </a:solidFill>
                <a:latin typeface="Arial"/>
                <a:ea typeface="Arial"/>
                <a:cs typeface="Arial"/>
                <a:sym typeface="Arial"/>
              </a:rPr>
              <a:t>:</a:t>
            </a:r>
            <a:r>
              <a:rPr lang="es-ES" sz="1800" b="1" i="0" u="none" strike="noStrike" cap="none" dirty="0">
                <a:solidFill>
                  <a:schemeClr val="dk1"/>
                </a:solidFill>
                <a:latin typeface="Arial"/>
                <a:ea typeface="Arial"/>
                <a:cs typeface="Arial"/>
                <a:sym typeface="Arial"/>
              </a:rPr>
              <a:t>	</a:t>
            </a:r>
            <a:endParaRPr lang="lt-LT" sz="1800" b="1" i="0" u="none" strike="noStrike" cap="none" dirty="0" smtClean="0">
              <a:solidFill>
                <a:schemeClr val="dk1"/>
              </a:solidFill>
              <a:latin typeface="Arial"/>
              <a:ea typeface="Arial"/>
              <a:cs typeface="Arial"/>
              <a:sym typeface="Arial"/>
            </a:endParaRPr>
          </a:p>
          <a:p>
            <a:pPr marL="457200" marR="0" lvl="0" indent="0" algn="ctr" rtl="0">
              <a:lnSpc>
                <a:spcPct val="100000"/>
              </a:lnSpc>
              <a:spcBef>
                <a:spcPts val="600"/>
              </a:spcBef>
              <a:spcAft>
                <a:spcPts val="0"/>
              </a:spcAft>
              <a:buClr>
                <a:srgbClr val="000000"/>
              </a:buClr>
              <a:buSzPts val="1800"/>
              <a:buFont typeface="Arial"/>
              <a:buNone/>
            </a:pPr>
            <a:r>
              <a:rPr lang="es-ES" sz="1800" b="1" i="0" u="none" strike="noStrike" cap="none" dirty="0">
                <a:solidFill>
                  <a:schemeClr val="dk1"/>
                </a:solidFill>
                <a:latin typeface="Arial"/>
                <a:ea typeface="Arial"/>
                <a:cs typeface="Arial"/>
                <a:sym typeface="Arial"/>
              </a:rPr>
              <a:t>						</a:t>
            </a:r>
            <a:r>
              <a:rPr lang="es-ES" sz="1800" b="0" i="0" u="none" strike="noStrike" cap="none" dirty="0">
                <a:solidFill>
                  <a:schemeClr val="dk1"/>
                </a:solidFill>
                <a:latin typeface="Arial"/>
                <a:ea typeface="Arial"/>
                <a:cs typeface="Arial"/>
                <a:sym typeface="Arial"/>
              </a:rPr>
              <a:t>	</a:t>
            </a:r>
            <a:endParaRPr sz="1800" b="0" i="0" u="none" strike="noStrike" cap="none" dirty="0">
              <a:solidFill>
                <a:schemeClr val="dk1"/>
              </a:solidFill>
              <a:latin typeface="Arial"/>
              <a:ea typeface="Arial"/>
              <a:cs typeface="Arial"/>
              <a:sym typeface="Arial"/>
            </a:endParaRPr>
          </a:p>
          <a:p>
            <a:pPr marL="457200" lvl="0" indent="-330200" algn="just">
              <a:lnSpc>
                <a:spcPct val="200000"/>
              </a:lnSpc>
              <a:spcBef>
                <a:spcPts val="600"/>
              </a:spcBef>
              <a:buClr>
                <a:srgbClr val="EC7320"/>
              </a:buClr>
              <a:buSzPts val="1600"/>
              <a:buFont typeface="Helvetica Neue"/>
              <a:buChar char="❖"/>
            </a:pPr>
            <a:r>
              <a:rPr lang="lt-LT" sz="1800" dirty="0" smtClean="0"/>
              <a:t>Įvairias </a:t>
            </a:r>
            <a:r>
              <a:rPr lang="lt-LT" sz="1800" dirty="0"/>
              <a:t>įsitraukimo </a:t>
            </a:r>
            <a:r>
              <a:rPr lang="lt-LT" sz="1800" dirty="0" smtClean="0"/>
              <a:t>priemones </a:t>
            </a:r>
            <a:r>
              <a:rPr lang="es-ES" sz="1800" b="0" i="0" u="none" strike="noStrike" cap="none" dirty="0" smtClean="0">
                <a:solidFill>
                  <a:schemeClr val="dk1"/>
                </a:solidFill>
                <a:latin typeface="Arial"/>
                <a:ea typeface="Arial"/>
                <a:cs typeface="Arial"/>
                <a:sym typeface="Arial"/>
              </a:rPr>
              <a:t>(</a:t>
            </a:r>
            <a:r>
              <a:rPr lang="lt-LT" sz="1800" b="0" i="0" u="none" strike="noStrike" cap="none" dirty="0" smtClean="0">
                <a:solidFill>
                  <a:schemeClr val="dk1"/>
                </a:solidFill>
                <a:latin typeface="Arial"/>
                <a:ea typeface="Arial"/>
                <a:cs typeface="Arial"/>
                <a:sym typeface="Arial"/>
              </a:rPr>
              <a:t>KODĖL</a:t>
            </a:r>
            <a:r>
              <a:rPr lang="es-ES" sz="1800" b="0" i="0" u="none" strike="noStrike" cap="none" dirty="0" smtClean="0">
                <a:solidFill>
                  <a:schemeClr val="dk1"/>
                </a:solidFill>
                <a:latin typeface="Arial"/>
                <a:ea typeface="Arial"/>
                <a:cs typeface="Arial"/>
                <a:sym typeface="Arial"/>
              </a:rPr>
              <a:t>)</a:t>
            </a:r>
            <a:endParaRPr sz="1800" b="0" i="0" u="none" strike="noStrike" cap="none" dirty="0">
              <a:solidFill>
                <a:schemeClr val="dk1"/>
              </a:solidFill>
              <a:latin typeface="Arial"/>
              <a:ea typeface="Arial"/>
              <a:cs typeface="Arial"/>
              <a:sym typeface="Arial"/>
            </a:endParaRPr>
          </a:p>
          <a:p>
            <a:pPr marL="457200" lvl="0" indent="-330200" algn="just">
              <a:lnSpc>
                <a:spcPct val="200000"/>
              </a:lnSpc>
              <a:buClr>
                <a:srgbClr val="EC7320"/>
              </a:buClr>
              <a:buSzPts val="1600"/>
              <a:buFont typeface="Helvetica Neue"/>
              <a:buChar char="❖"/>
            </a:pPr>
            <a:r>
              <a:rPr lang="lt-LT" sz="1800" dirty="0" smtClean="0"/>
              <a:t>Įvairias </a:t>
            </a:r>
            <a:r>
              <a:rPr lang="lt-LT" sz="1800" dirty="0"/>
              <a:t>vaizdavimo </a:t>
            </a:r>
            <a:r>
              <a:rPr lang="lt-LT" sz="1800" dirty="0" smtClean="0"/>
              <a:t>priemones </a:t>
            </a:r>
            <a:r>
              <a:rPr lang="es-ES" sz="1800" b="0" i="0" u="none" strike="noStrike" cap="none" dirty="0" smtClean="0">
                <a:solidFill>
                  <a:schemeClr val="dk1"/>
                </a:solidFill>
                <a:latin typeface="Arial"/>
                <a:ea typeface="Arial"/>
                <a:cs typeface="Arial"/>
                <a:sym typeface="Arial"/>
              </a:rPr>
              <a:t>(</a:t>
            </a:r>
            <a:r>
              <a:rPr lang="lt-LT" sz="1800" b="0" i="0" u="none" strike="noStrike" cap="none" dirty="0" smtClean="0">
                <a:solidFill>
                  <a:schemeClr val="dk1"/>
                </a:solidFill>
                <a:latin typeface="Arial"/>
                <a:ea typeface="Arial"/>
                <a:cs typeface="Arial"/>
                <a:sym typeface="Arial"/>
              </a:rPr>
              <a:t>KĄ</a:t>
            </a:r>
            <a:r>
              <a:rPr lang="es-ES" sz="1800" b="0" i="0" u="none" strike="noStrike" cap="none" dirty="0" smtClean="0">
                <a:solidFill>
                  <a:schemeClr val="dk1"/>
                </a:solidFill>
                <a:latin typeface="Arial"/>
                <a:ea typeface="Arial"/>
                <a:cs typeface="Arial"/>
                <a:sym typeface="Arial"/>
              </a:rPr>
              <a:t>)</a:t>
            </a:r>
            <a:endParaRPr dirty="0"/>
          </a:p>
          <a:p>
            <a:pPr marL="457200" lvl="0" indent="-330200" algn="just">
              <a:lnSpc>
                <a:spcPct val="200000"/>
              </a:lnSpc>
              <a:buClr>
                <a:srgbClr val="EC7320"/>
              </a:buClr>
              <a:buSzPts val="1600"/>
              <a:buFont typeface="Helvetica Neue"/>
              <a:buChar char="❖"/>
            </a:pPr>
            <a:r>
              <a:rPr lang="lt-LT" sz="1800" dirty="0" smtClean="0"/>
              <a:t>Įvairias </a:t>
            </a:r>
            <a:r>
              <a:rPr lang="lt-LT" sz="1800" dirty="0"/>
              <a:t>veiksmo </a:t>
            </a:r>
            <a:r>
              <a:rPr lang="lt-LT" sz="1800"/>
              <a:t>išraiškos </a:t>
            </a:r>
            <a:r>
              <a:rPr lang="lt-LT" sz="1800" smtClean="0"/>
              <a:t>priemones </a:t>
            </a:r>
            <a:r>
              <a:rPr lang="es-ES" sz="1800" b="0" i="0" u="none" strike="noStrike" cap="none" dirty="0" smtClean="0">
                <a:solidFill>
                  <a:schemeClr val="dk1"/>
                </a:solidFill>
                <a:latin typeface="Arial"/>
                <a:ea typeface="Arial"/>
                <a:cs typeface="Arial"/>
                <a:sym typeface="Arial"/>
              </a:rPr>
              <a:t>(</a:t>
            </a:r>
            <a:r>
              <a:rPr lang="lt-LT" sz="1800" b="0" i="0" u="none" strike="noStrike" cap="none" dirty="0" smtClean="0">
                <a:solidFill>
                  <a:schemeClr val="dk1"/>
                </a:solidFill>
                <a:latin typeface="Arial"/>
                <a:ea typeface="Arial"/>
                <a:cs typeface="Arial"/>
                <a:sym typeface="Arial"/>
              </a:rPr>
              <a:t>KAIP)</a:t>
            </a:r>
            <a:r>
              <a:rPr lang="es-ES" sz="1800" b="0" i="0" u="none" strike="noStrike" cap="none" dirty="0" smtClean="0">
                <a:solidFill>
                  <a:schemeClr val="dk1"/>
                </a:solidFill>
                <a:latin typeface="Arial"/>
                <a:ea typeface="Arial"/>
                <a:cs typeface="Arial"/>
                <a:sym typeface="Arial"/>
              </a:rPr>
              <a:t> </a:t>
            </a:r>
            <a:endParaRPr sz="1800" b="0" i="0" u="none" strike="noStrike" cap="none" dirty="0">
              <a:solidFill>
                <a:schemeClr val="dk1"/>
              </a:solidFill>
              <a:latin typeface="Arial"/>
              <a:ea typeface="Arial"/>
              <a:cs typeface="Arial"/>
              <a:sym typeface="Arial"/>
            </a:endParaRPr>
          </a:p>
          <a:p>
            <a:pPr marL="0" marR="0" lvl="0" indent="0" algn="just" rtl="0">
              <a:lnSpc>
                <a:spcPct val="200000"/>
              </a:lnSpc>
              <a:spcBef>
                <a:spcPts val="0"/>
              </a:spcBef>
              <a:spcAft>
                <a:spcPts val="0"/>
              </a:spcAft>
              <a:buClr>
                <a:srgbClr val="000000"/>
              </a:buClr>
              <a:buSzPts val="1600"/>
              <a:buFont typeface="Arial"/>
              <a:buNone/>
            </a:pPr>
            <a:endParaRPr sz="1600" b="0" i="0" u="none" strike="noStrike" cap="none" dirty="0">
              <a:solidFill>
                <a:schemeClr val="dk1"/>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700"/>
              <a:buFont typeface="Arial"/>
              <a:buNone/>
            </a:pPr>
            <a:endParaRPr sz="1700" b="0" i="0" u="none" strike="noStrike" cap="none" dirty="0">
              <a:solidFill>
                <a:schemeClr val="dk1"/>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endParaRPr sz="1800" b="0" i="0" u="none" strike="noStrike" cap="none" dirty="0">
              <a:solidFill>
                <a:schemeClr val="dk1"/>
              </a:solidFill>
              <a:latin typeface="Arial"/>
              <a:ea typeface="Arial"/>
              <a:cs typeface="Arial"/>
              <a:sym typeface="Arial"/>
            </a:endParaRPr>
          </a:p>
        </p:txBody>
      </p:sp>
      <p:sp>
        <p:nvSpPr>
          <p:cNvPr id="134" name="Google Shape;134;g11085746b30_0_70"/>
          <p:cNvSpPr/>
          <p:nvPr/>
        </p:nvSpPr>
        <p:spPr>
          <a:xfrm>
            <a:off x="4232628" y="3874664"/>
            <a:ext cx="2719424" cy="174792"/>
          </a:xfrm>
          <a:prstGeom prst="rightArrow">
            <a:avLst>
              <a:gd name="adj1" fmla="val 50000"/>
              <a:gd name="adj2" fmla="val 50000"/>
            </a:avLst>
          </a:prstGeom>
          <a:solidFill>
            <a:schemeClr val="accent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5" name="Google Shape;135;g11085746b30_0_70"/>
          <p:cNvSpPr/>
          <p:nvPr/>
        </p:nvSpPr>
        <p:spPr>
          <a:xfrm>
            <a:off x="4989004" y="3407860"/>
            <a:ext cx="803198" cy="174792"/>
          </a:xfrm>
          <a:prstGeom prst="rightArrow">
            <a:avLst>
              <a:gd name="adj1" fmla="val 50000"/>
              <a:gd name="adj2" fmla="val 50000"/>
            </a:avLst>
          </a:prstGeom>
          <a:solidFill>
            <a:schemeClr val="accent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6" name="Google Shape;136;g11085746b30_0_70"/>
          <p:cNvSpPr txBox="1"/>
          <p:nvPr/>
        </p:nvSpPr>
        <p:spPr>
          <a:xfrm>
            <a:off x="5390603" y="1956525"/>
            <a:ext cx="6695152" cy="286228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endParaRPr lang="lt-LT" sz="1800" b="1" i="0" u="none" strike="noStrike" cap="none" dirty="0" smtClean="0">
              <a:solidFill>
                <a:schemeClr val="dk1"/>
              </a:solidFill>
              <a:latin typeface="Arial"/>
              <a:ea typeface="Arial"/>
              <a:cs typeface="Arial"/>
              <a:sym typeface="Arial"/>
            </a:endParaRPr>
          </a:p>
          <a:p>
            <a:pPr marL="0" marR="0" lvl="0" indent="0" algn="ctr" rtl="0">
              <a:lnSpc>
                <a:spcPct val="100000"/>
              </a:lnSpc>
              <a:spcBef>
                <a:spcPts val="0"/>
              </a:spcBef>
              <a:spcAft>
                <a:spcPts val="0"/>
              </a:spcAft>
              <a:buNone/>
            </a:pPr>
            <a:r>
              <a:rPr lang="lt-LT" sz="1800" b="1" i="0" u="none" strike="noStrike" cap="none" dirty="0" smtClean="0">
                <a:solidFill>
                  <a:schemeClr val="dk1"/>
                </a:solidFill>
                <a:latin typeface="Arial"/>
                <a:ea typeface="Arial"/>
                <a:cs typeface="Arial"/>
                <a:sym typeface="Arial"/>
              </a:rPr>
              <a:t>Mokinys gauna</a:t>
            </a:r>
            <a:r>
              <a:rPr lang="es-ES" sz="1800" b="1" i="0" u="none" strike="noStrike" cap="none" dirty="0" smtClean="0">
                <a:solidFill>
                  <a:schemeClr val="dk1"/>
                </a:solidFill>
                <a:latin typeface="Arial"/>
                <a:ea typeface="Arial"/>
                <a:cs typeface="Arial"/>
                <a:sym typeface="Arial"/>
              </a:rPr>
              <a:t>:</a:t>
            </a:r>
            <a:endParaRPr dirty="0"/>
          </a:p>
          <a:p>
            <a:pPr marL="0" marR="0" lvl="0" indent="0" algn="l" rtl="0">
              <a:lnSpc>
                <a:spcPct val="100000"/>
              </a:lnSpc>
              <a:spcBef>
                <a:spcPts val="0"/>
              </a:spcBef>
              <a:spcAft>
                <a:spcPts val="0"/>
              </a:spcAft>
              <a:buNone/>
            </a:pPr>
            <a:endParaRPr sz="1800" b="1" i="0" u="none" strike="noStrike" cap="none" dirty="0" smtClean="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800" b="1" i="0" u="none" strike="noStrike" cap="none" dirty="0" smtClean="0">
              <a:solidFill>
                <a:schemeClr val="dk1"/>
              </a:solidFill>
              <a:latin typeface="Arial"/>
              <a:ea typeface="Arial"/>
              <a:cs typeface="Arial"/>
              <a:sym typeface="Arial"/>
            </a:endParaRPr>
          </a:p>
          <a:p>
            <a:pPr lvl="0" algn="ctr">
              <a:lnSpc>
                <a:spcPct val="200000"/>
              </a:lnSpc>
            </a:pPr>
            <a:r>
              <a:rPr lang="lt-LT" sz="1800" dirty="0" smtClean="0">
                <a:solidFill>
                  <a:schemeClr val="dk1"/>
                </a:solidFill>
              </a:rPr>
              <a:t> Galimybes aktyviau </a:t>
            </a:r>
            <a:r>
              <a:rPr lang="lt-LT" sz="1800" dirty="0">
                <a:solidFill>
                  <a:schemeClr val="dk1"/>
                </a:solidFill>
              </a:rPr>
              <a:t>įsitraukti į temą ir </a:t>
            </a:r>
            <a:r>
              <a:rPr lang="lt-LT" sz="1800" dirty="0" smtClean="0">
                <a:solidFill>
                  <a:schemeClr val="dk1"/>
                </a:solidFill>
              </a:rPr>
              <a:t>susidomėti</a:t>
            </a:r>
          </a:p>
          <a:p>
            <a:pPr lvl="0" algn="ctr">
              <a:lnSpc>
                <a:spcPct val="200000"/>
              </a:lnSpc>
            </a:pPr>
            <a:r>
              <a:rPr lang="lt-LT" sz="1800" dirty="0">
                <a:solidFill>
                  <a:schemeClr val="dk1"/>
                </a:solidFill>
              </a:rPr>
              <a:t>Galimybes </a:t>
            </a:r>
            <a:r>
              <a:rPr lang="lt-LT" sz="1800" dirty="0" smtClean="0">
                <a:solidFill>
                  <a:schemeClr val="dk1"/>
                </a:solidFill>
              </a:rPr>
              <a:t>kaip gauti </a:t>
            </a:r>
            <a:r>
              <a:rPr lang="es-ES" sz="1800" b="0" i="0" u="none" strike="noStrike" cap="none" dirty="0" smtClean="0">
                <a:solidFill>
                  <a:schemeClr val="dk1"/>
                </a:solidFill>
                <a:latin typeface="Arial"/>
                <a:ea typeface="Arial"/>
                <a:cs typeface="Arial"/>
                <a:sym typeface="Arial"/>
              </a:rPr>
              <a:t>informa</a:t>
            </a:r>
            <a:r>
              <a:rPr lang="lt-LT" sz="1800" b="0" i="0" u="none" strike="noStrike" cap="none" dirty="0" smtClean="0">
                <a:solidFill>
                  <a:schemeClr val="dk1"/>
                </a:solidFill>
                <a:latin typeface="Arial"/>
                <a:ea typeface="Arial"/>
                <a:cs typeface="Arial"/>
                <a:sym typeface="Arial"/>
              </a:rPr>
              <a:t>c</a:t>
            </a:r>
            <a:r>
              <a:rPr lang="es-ES" sz="1800" b="0" i="0" u="none" strike="noStrike" cap="none" dirty="0" smtClean="0">
                <a:solidFill>
                  <a:schemeClr val="dk1"/>
                </a:solidFill>
                <a:latin typeface="Arial"/>
                <a:ea typeface="Arial"/>
                <a:cs typeface="Arial"/>
                <a:sym typeface="Arial"/>
              </a:rPr>
              <a:t>i</a:t>
            </a:r>
            <a:r>
              <a:rPr lang="lt-LT" sz="1800" b="0" i="0" u="none" strike="noStrike" cap="none" dirty="0" smtClean="0">
                <a:solidFill>
                  <a:schemeClr val="dk1"/>
                </a:solidFill>
                <a:latin typeface="Arial"/>
                <a:ea typeface="Arial"/>
                <a:cs typeface="Arial"/>
                <a:sym typeface="Arial"/>
              </a:rPr>
              <a:t>ją</a:t>
            </a:r>
            <a:endParaRPr dirty="0"/>
          </a:p>
          <a:p>
            <a:pPr lvl="0" algn="ctr">
              <a:lnSpc>
                <a:spcPct val="200000"/>
              </a:lnSpc>
            </a:pPr>
            <a:r>
              <a:rPr lang="lt-LT" sz="1800" dirty="0" smtClean="0">
                <a:solidFill>
                  <a:schemeClr val="dk1"/>
                </a:solidFill>
              </a:rPr>
              <a:t>       Galimybes </a:t>
            </a:r>
            <a:r>
              <a:rPr lang="lt-LT" sz="1800" dirty="0">
                <a:solidFill>
                  <a:schemeClr val="dk1"/>
                </a:solidFill>
              </a:rPr>
              <a:t>dalintis savo idėjomis ir išreikšti save</a:t>
            </a:r>
            <a:endParaRPr sz="1400" b="0" i="0" u="none" strike="noStrike" cap="none" dirty="0">
              <a:solidFill>
                <a:srgbClr val="000000"/>
              </a:solidFill>
              <a:latin typeface="Arial"/>
              <a:ea typeface="Arial"/>
              <a:cs typeface="Arial"/>
              <a:sym typeface="Arial"/>
            </a:endParaRPr>
          </a:p>
        </p:txBody>
      </p:sp>
      <p:sp>
        <p:nvSpPr>
          <p:cNvPr id="137" name="Google Shape;137;g11085746b30_0_70"/>
          <p:cNvSpPr/>
          <p:nvPr/>
        </p:nvSpPr>
        <p:spPr>
          <a:xfrm>
            <a:off x="5133703" y="4367604"/>
            <a:ext cx="1321961" cy="173747"/>
          </a:xfrm>
          <a:prstGeom prst="rightArrow">
            <a:avLst>
              <a:gd name="adj1" fmla="val 50000"/>
              <a:gd name="adj2" fmla="val 50000"/>
            </a:avLst>
          </a:prstGeom>
          <a:solidFill>
            <a:schemeClr val="accent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g11085746b30_0_76"/>
          <p:cNvSpPr txBox="1">
            <a:spLocks noGrp="1"/>
          </p:cNvSpPr>
          <p:nvPr>
            <p:ph type="body" idx="1"/>
          </p:nvPr>
        </p:nvSpPr>
        <p:spPr>
          <a:xfrm>
            <a:off x="2933484" y="468416"/>
            <a:ext cx="8686800" cy="839700"/>
          </a:xfrm>
          <a:prstGeom prst="rect">
            <a:avLst/>
          </a:prstGeom>
          <a:noFill/>
          <a:ln>
            <a:noFill/>
          </a:ln>
        </p:spPr>
        <p:txBody>
          <a:bodyPr spcFirstLastPara="1" wrap="square" lIns="91425" tIns="45700" rIns="91425" bIns="45700" anchor="t" anchorCtr="0">
            <a:noAutofit/>
          </a:bodyPr>
          <a:lstStyle/>
          <a:p>
            <a:pPr marL="0" lvl="0" indent="0" algn="r" rtl="0">
              <a:lnSpc>
                <a:spcPct val="90000"/>
              </a:lnSpc>
              <a:spcBef>
                <a:spcPts val="1000"/>
              </a:spcBef>
              <a:spcAft>
                <a:spcPts val="0"/>
              </a:spcAft>
              <a:buClr>
                <a:schemeClr val="dk1"/>
              </a:buClr>
              <a:buSzPts val="1100"/>
              <a:buFont typeface="Arial"/>
              <a:buNone/>
            </a:pPr>
            <a:r>
              <a:rPr lang="es-ES" sz="4400" dirty="0" smtClean="0"/>
              <a:t>InCrea</a:t>
            </a:r>
            <a:r>
              <a:rPr lang="es-ES" sz="4400" dirty="0"/>
              <a:t>+ </a:t>
            </a:r>
            <a:r>
              <a:rPr lang="es-ES" sz="4400" dirty="0" smtClean="0"/>
              <a:t>m</a:t>
            </a:r>
            <a:r>
              <a:rPr lang="lt-LT" sz="4400" dirty="0" err="1" smtClean="0"/>
              <a:t>okymo</a:t>
            </a:r>
            <a:r>
              <a:rPr lang="lt-LT" sz="4400" dirty="0" smtClean="0"/>
              <a:t> programos</a:t>
            </a:r>
            <a:endParaRPr sz="4400" dirty="0"/>
          </a:p>
          <a:p>
            <a:pPr marL="0" lvl="0" indent="0" algn="r" rtl="0">
              <a:lnSpc>
                <a:spcPct val="90000"/>
              </a:lnSpc>
              <a:spcBef>
                <a:spcPts val="1000"/>
              </a:spcBef>
              <a:spcAft>
                <a:spcPts val="0"/>
              </a:spcAft>
              <a:buSzPts val="5400"/>
              <a:buNone/>
            </a:pPr>
            <a:endParaRPr sz="2000" dirty="0">
              <a:solidFill>
                <a:srgbClr val="00AEEF"/>
              </a:solidFill>
            </a:endParaRPr>
          </a:p>
        </p:txBody>
      </p:sp>
      <p:sp>
        <p:nvSpPr>
          <p:cNvPr id="144" name="Google Shape;144;g11085746b30_0_76"/>
          <p:cNvSpPr txBox="1"/>
          <p:nvPr/>
        </p:nvSpPr>
        <p:spPr>
          <a:xfrm>
            <a:off x="1305851" y="2079829"/>
            <a:ext cx="9222811" cy="162095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s-ES" sz="1800" b="1" i="0" u="none" strike="noStrike" cap="none" dirty="0" smtClean="0">
                <a:solidFill>
                  <a:srgbClr val="EC7320"/>
                </a:solidFill>
                <a:latin typeface="Arial"/>
                <a:ea typeface="Arial"/>
                <a:cs typeface="Arial"/>
                <a:sym typeface="Arial"/>
              </a:rPr>
              <a:t>G</a:t>
            </a:r>
            <a:r>
              <a:rPr lang="lt-LT" sz="1800" b="1" i="0" u="none" strike="noStrike" cap="none" dirty="0" smtClean="0">
                <a:solidFill>
                  <a:srgbClr val="EC7320"/>
                </a:solidFill>
                <a:latin typeface="Arial"/>
                <a:ea typeface="Arial"/>
                <a:cs typeface="Arial"/>
                <a:sym typeface="Arial"/>
              </a:rPr>
              <a:t>era</a:t>
            </a:r>
            <a:r>
              <a:rPr lang="es-ES" sz="1800" b="1" i="0" u="none" strike="noStrike" cap="none" dirty="0" smtClean="0">
                <a:solidFill>
                  <a:srgbClr val="EC7320"/>
                </a:solidFill>
                <a:latin typeface="Arial"/>
                <a:ea typeface="Arial"/>
                <a:cs typeface="Arial"/>
                <a:sym typeface="Arial"/>
              </a:rPr>
              <a:t> </a:t>
            </a:r>
            <a:r>
              <a:rPr lang="lt-LT" sz="1800" b="1" i="0" u="none" strike="noStrike" cap="none" dirty="0" smtClean="0">
                <a:solidFill>
                  <a:srgbClr val="EC7320"/>
                </a:solidFill>
                <a:latin typeface="Arial"/>
                <a:ea typeface="Arial"/>
                <a:cs typeface="Arial"/>
                <a:sym typeface="Arial"/>
              </a:rPr>
              <a:t>p</a:t>
            </a:r>
            <a:r>
              <a:rPr lang="es-ES" sz="1800" b="1" i="0" u="none" strike="noStrike" cap="none" dirty="0" smtClean="0">
                <a:solidFill>
                  <a:srgbClr val="EC7320"/>
                </a:solidFill>
                <a:latin typeface="Arial"/>
                <a:ea typeface="Arial"/>
                <a:cs typeface="Arial"/>
                <a:sym typeface="Arial"/>
              </a:rPr>
              <a:t>ra</a:t>
            </a:r>
            <a:r>
              <a:rPr lang="lt-LT" sz="1800" b="1" i="0" u="none" strike="noStrike" cap="none" dirty="0" smtClean="0">
                <a:solidFill>
                  <a:srgbClr val="EC7320"/>
                </a:solidFill>
                <a:latin typeface="Arial"/>
                <a:ea typeface="Arial"/>
                <a:cs typeface="Arial"/>
                <a:sym typeface="Arial"/>
              </a:rPr>
              <a:t>k</a:t>
            </a:r>
            <a:r>
              <a:rPr lang="es-ES" sz="1800" b="1" i="0" u="none" strike="noStrike" cap="none" dirty="0" smtClean="0">
                <a:solidFill>
                  <a:srgbClr val="EC7320"/>
                </a:solidFill>
                <a:latin typeface="Arial"/>
                <a:ea typeface="Arial"/>
                <a:cs typeface="Arial"/>
                <a:sym typeface="Arial"/>
              </a:rPr>
              <a:t>ti</a:t>
            </a:r>
            <a:r>
              <a:rPr lang="lt-LT" sz="1800" b="1" i="0" u="none" strike="noStrike" cap="none" dirty="0" err="1" smtClean="0">
                <a:solidFill>
                  <a:srgbClr val="EC7320"/>
                </a:solidFill>
                <a:latin typeface="Arial"/>
                <a:ea typeface="Arial"/>
                <a:cs typeface="Arial"/>
                <a:sym typeface="Arial"/>
              </a:rPr>
              <a:t>ka</a:t>
            </a:r>
            <a:endParaRPr dirty="0"/>
          </a:p>
          <a:p>
            <a:pPr lvl="0" algn="just">
              <a:spcBef>
                <a:spcPts val="1000"/>
              </a:spcBef>
              <a:buClr>
                <a:schemeClr val="dk1"/>
              </a:buClr>
              <a:buSzPts val="1100"/>
            </a:pPr>
            <a:r>
              <a:rPr lang="lt-LT" sz="1800" dirty="0">
                <a:solidFill>
                  <a:schemeClr val="dk1"/>
                </a:solidFill>
              </a:rPr>
              <a:t>Kurdami mokymo programą atsižvelgiame į visoje Europoje egzistuojančią Gerąją patirtį. Taip pat pasirenkame tuos, kurie atitinka INCREA+ projekto pagrindus ir tikslus, arba manipuliuojame jais, kad atitiktų kriterijus</a:t>
            </a:r>
            <a:r>
              <a:rPr lang="es-ES" sz="1800" b="0" i="0" u="none" strike="noStrike" cap="none" dirty="0" smtClean="0">
                <a:solidFill>
                  <a:schemeClr val="dk1"/>
                </a:solidFill>
                <a:latin typeface="Arial"/>
                <a:ea typeface="Arial"/>
                <a:cs typeface="Arial"/>
                <a:sym typeface="Arial"/>
              </a:rPr>
              <a:t>.</a:t>
            </a:r>
            <a:endParaRPr dirty="0"/>
          </a:p>
          <a:p>
            <a:pPr marL="0" marR="0" lvl="0" indent="0" algn="l" rtl="0">
              <a:lnSpc>
                <a:spcPct val="100000"/>
              </a:lnSpc>
              <a:spcBef>
                <a:spcPts val="600"/>
              </a:spcBef>
              <a:spcAft>
                <a:spcPts val="0"/>
              </a:spcAft>
              <a:buNone/>
            </a:pPr>
            <a:endParaRPr sz="1400" b="0" i="0" u="none" strike="noStrike" cap="none" dirty="0">
              <a:solidFill>
                <a:srgbClr val="000000"/>
              </a:solidFill>
              <a:latin typeface="Arial"/>
              <a:ea typeface="Arial"/>
              <a:cs typeface="Arial"/>
              <a:sym typeface="Arial"/>
            </a:endParaRPr>
          </a:p>
        </p:txBody>
      </p:sp>
      <p:sp>
        <p:nvSpPr>
          <p:cNvPr id="145" name="Google Shape;145;g11085746b30_0_76"/>
          <p:cNvSpPr txBox="1"/>
          <p:nvPr/>
        </p:nvSpPr>
        <p:spPr>
          <a:xfrm>
            <a:off x="1305852" y="4103461"/>
            <a:ext cx="9966960" cy="160552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s-ES" sz="1800" b="1" i="0" u="none" strike="noStrike" cap="none" dirty="0" smtClean="0">
                <a:solidFill>
                  <a:srgbClr val="EC7320"/>
                </a:solidFill>
                <a:latin typeface="Arial"/>
                <a:ea typeface="Arial"/>
                <a:cs typeface="Arial"/>
                <a:sym typeface="Arial"/>
              </a:rPr>
              <a:t>Stru</a:t>
            </a:r>
            <a:r>
              <a:rPr lang="lt-LT" sz="1800" b="1" i="0" u="none" strike="noStrike" cap="none" dirty="0" smtClean="0">
                <a:solidFill>
                  <a:srgbClr val="EC7320"/>
                </a:solidFill>
                <a:latin typeface="Arial"/>
                <a:ea typeface="Arial"/>
                <a:cs typeface="Arial"/>
                <a:sym typeface="Arial"/>
              </a:rPr>
              <a:t>k</a:t>
            </a:r>
            <a:r>
              <a:rPr lang="es-ES" sz="1800" b="1" i="0" u="none" strike="noStrike" cap="none" dirty="0" smtClean="0">
                <a:solidFill>
                  <a:srgbClr val="EC7320"/>
                </a:solidFill>
                <a:latin typeface="Arial"/>
                <a:ea typeface="Arial"/>
                <a:cs typeface="Arial"/>
                <a:sym typeface="Arial"/>
              </a:rPr>
              <a:t>t</a:t>
            </a:r>
            <a:r>
              <a:rPr lang="lt-LT" sz="1800" b="1" i="0" u="none" strike="noStrike" cap="none" dirty="0" smtClean="0">
                <a:solidFill>
                  <a:srgbClr val="EC7320"/>
                </a:solidFill>
                <a:latin typeface="Arial"/>
                <a:ea typeface="Arial"/>
                <a:cs typeface="Arial"/>
                <a:sym typeface="Arial"/>
              </a:rPr>
              <a:t>ū</a:t>
            </a:r>
            <a:r>
              <a:rPr lang="es-ES" sz="1800" b="1" i="0" u="none" strike="noStrike" cap="none" dirty="0" smtClean="0">
                <a:solidFill>
                  <a:srgbClr val="EC7320"/>
                </a:solidFill>
                <a:latin typeface="Arial"/>
                <a:ea typeface="Arial"/>
                <a:cs typeface="Arial"/>
                <a:sym typeface="Arial"/>
              </a:rPr>
              <a:t>r</a:t>
            </a:r>
            <a:r>
              <a:rPr lang="lt-LT" sz="1800" b="1" i="0" u="none" strike="noStrike" cap="none" dirty="0" smtClean="0">
                <a:solidFill>
                  <a:srgbClr val="EC7320"/>
                </a:solidFill>
                <a:latin typeface="Arial"/>
                <a:ea typeface="Arial"/>
                <a:cs typeface="Arial"/>
                <a:sym typeface="Arial"/>
              </a:rPr>
              <a:t>a</a:t>
            </a:r>
            <a:endParaRPr sz="1800" b="0" i="0" u="none" strike="noStrike" cap="none" dirty="0">
              <a:solidFill>
                <a:schemeClr val="dk1"/>
              </a:solidFill>
              <a:latin typeface="Arial"/>
              <a:ea typeface="Arial"/>
              <a:cs typeface="Arial"/>
              <a:sym typeface="Arial"/>
            </a:endParaRPr>
          </a:p>
          <a:p>
            <a:pPr lvl="0" algn="just">
              <a:spcBef>
                <a:spcPts val="1000"/>
              </a:spcBef>
              <a:buClr>
                <a:schemeClr val="dk1"/>
              </a:buClr>
              <a:buSzPts val="1100"/>
            </a:pPr>
            <a:r>
              <a:rPr lang="lt-LT" sz="1800" dirty="0">
                <a:solidFill>
                  <a:schemeClr val="dk1"/>
                </a:solidFill>
              </a:rPr>
              <a:t>Buvo plėtojama veikla, skirta </a:t>
            </a:r>
            <a:r>
              <a:rPr lang="lt-LT" sz="1800" dirty="0" err="1">
                <a:solidFill>
                  <a:schemeClr val="dk1"/>
                </a:solidFill>
              </a:rPr>
              <a:t>įtraukties</a:t>
            </a:r>
            <a:r>
              <a:rPr lang="lt-LT" sz="1800" dirty="0">
                <a:solidFill>
                  <a:schemeClr val="dk1"/>
                </a:solidFill>
              </a:rPr>
              <a:t> iššūkiams. Pagal kiekvieną įtraukimo iššūkį yra keletas veiklų, vykdomų taikant vieną iš 4 pagrindinių meninės raiškos tipų, kurie taip pat skirti atitinkamiems XXI amžiaus įgūdžiams. UDL yra pagrindinis visų mokymo programos veiklų </a:t>
            </a:r>
            <a:r>
              <a:rPr lang="lt-LT" sz="1800" dirty="0" smtClean="0">
                <a:solidFill>
                  <a:schemeClr val="dk1"/>
                </a:solidFill>
              </a:rPr>
              <a:t>principas.</a:t>
            </a:r>
            <a:endParaRPr sz="1400" b="0" i="0" u="none" strike="noStrike" cap="none" dirty="0">
              <a:solidFill>
                <a:srgbClr val="000000"/>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6"/>
          <p:cNvSpPr txBox="1">
            <a:spLocks noGrp="1"/>
          </p:cNvSpPr>
          <p:nvPr>
            <p:ph type="body" idx="1"/>
          </p:nvPr>
        </p:nvSpPr>
        <p:spPr>
          <a:xfrm>
            <a:off x="2933484" y="520668"/>
            <a:ext cx="8686800" cy="839700"/>
          </a:xfrm>
          <a:prstGeom prst="rect">
            <a:avLst/>
          </a:prstGeom>
          <a:noFill/>
          <a:ln>
            <a:noFill/>
          </a:ln>
        </p:spPr>
        <p:txBody>
          <a:bodyPr spcFirstLastPara="1" wrap="square" lIns="91425" tIns="45700" rIns="91425" bIns="45700" anchor="t" anchorCtr="0">
            <a:noAutofit/>
          </a:bodyPr>
          <a:lstStyle/>
          <a:p>
            <a:pPr marL="0" lvl="0" indent="0">
              <a:buSzPts val="1100"/>
            </a:pPr>
            <a:r>
              <a:rPr lang="es-ES" sz="4400" dirty="0"/>
              <a:t>InCrea+ mokymo programos</a:t>
            </a:r>
          </a:p>
          <a:p>
            <a:pPr marL="0" lvl="0" indent="0" algn="l" rtl="0">
              <a:lnSpc>
                <a:spcPct val="90000"/>
              </a:lnSpc>
              <a:spcBef>
                <a:spcPts val="1000"/>
              </a:spcBef>
              <a:spcAft>
                <a:spcPts val="0"/>
              </a:spcAft>
              <a:buSzPts val="5400"/>
              <a:buNone/>
            </a:pPr>
            <a:endParaRPr sz="2000" dirty="0">
              <a:solidFill>
                <a:srgbClr val="00AEEF"/>
              </a:solidFill>
            </a:endParaRPr>
          </a:p>
        </p:txBody>
      </p:sp>
      <p:sp>
        <p:nvSpPr>
          <p:cNvPr id="152" name="Google Shape;152;p6"/>
          <p:cNvSpPr txBox="1"/>
          <p:nvPr/>
        </p:nvSpPr>
        <p:spPr>
          <a:xfrm>
            <a:off x="1371600" y="1849880"/>
            <a:ext cx="9187980" cy="4216499"/>
          </a:xfrm>
          <a:prstGeom prst="rect">
            <a:avLst/>
          </a:prstGeom>
          <a:noFill/>
          <a:ln>
            <a:noFill/>
          </a:ln>
        </p:spPr>
        <p:txBody>
          <a:bodyPr spcFirstLastPara="1" wrap="square" lIns="91425" tIns="45700" rIns="91425" bIns="45700" anchor="t" anchorCtr="0">
            <a:spAutoFit/>
          </a:bodyPr>
          <a:lstStyle/>
          <a:p>
            <a:pPr lvl="0" algn="just">
              <a:buClr>
                <a:schemeClr val="dk1"/>
              </a:buClr>
              <a:buSzPts val="1100"/>
            </a:pPr>
            <a:r>
              <a:rPr lang="es-ES" sz="2000" b="1" dirty="0">
                <a:solidFill>
                  <a:srgbClr val="EC7320"/>
                </a:solidFill>
              </a:rPr>
              <a:t>Mokymosi indeksai </a:t>
            </a:r>
            <a:endParaRPr lang="lt-LT" sz="2000" b="1" dirty="0" smtClean="0">
              <a:solidFill>
                <a:srgbClr val="EC7320"/>
              </a:solidFill>
            </a:endParaRPr>
          </a:p>
          <a:p>
            <a:pPr lvl="0" algn="just">
              <a:buClr>
                <a:schemeClr val="dk1"/>
              </a:buClr>
              <a:buSzPts val="1100"/>
            </a:pPr>
            <a:endParaRPr lang="lt-LT" sz="1800" b="1" dirty="0" smtClean="0">
              <a:solidFill>
                <a:schemeClr val="dk1"/>
              </a:solidFill>
            </a:endParaRPr>
          </a:p>
          <a:p>
            <a:pPr lvl="0" algn="just">
              <a:buClr>
                <a:schemeClr val="dk1"/>
              </a:buClr>
              <a:buSzPts val="1100"/>
            </a:pPr>
            <a:r>
              <a:rPr lang="lt-LT" sz="1800" b="1" dirty="0" smtClean="0">
                <a:solidFill>
                  <a:schemeClr val="dk1"/>
                </a:solidFill>
              </a:rPr>
              <a:t>Trumpalaikė </a:t>
            </a:r>
            <a:r>
              <a:rPr lang="lt-LT" sz="1800" b="1" dirty="0">
                <a:solidFill>
                  <a:schemeClr val="dk1"/>
                </a:solidFill>
              </a:rPr>
              <a:t>nauda</a:t>
            </a:r>
            <a:r>
              <a:rPr lang="es-ES" sz="1800" b="1" i="0" u="none" strike="noStrike" cap="none" dirty="0" smtClean="0">
                <a:solidFill>
                  <a:schemeClr val="dk1"/>
                </a:solidFill>
                <a:latin typeface="Arial"/>
                <a:ea typeface="Arial"/>
                <a:cs typeface="Arial"/>
                <a:sym typeface="Arial"/>
              </a:rPr>
              <a:t>:</a:t>
            </a:r>
            <a:endParaRPr sz="1800" b="0" i="0" u="none" strike="noStrike" cap="none" dirty="0">
              <a:solidFill>
                <a:schemeClr val="dk1"/>
              </a:solidFill>
              <a:latin typeface="Arial"/>
              <a:ea typeface="Arial"/>
              <a:cs typeface="Arial"/>
              <a:sym typeface="Arial"/>
            </a:endParaRPr>
          </a:p>
          <a:p>
            <a:pPr marL="457200" lvl="0" indent="-311150" algn="just">
              <a:buClr>
                <a:schemeClr val="dk1"/>
              </a:buClr>
              <a:buSzPts val="1300"/>
              <a:buFont typeface="Helvetica Neue"/>
              <a:buChar char="●"/>
            </a:pPr>
            <a:r>
              <a:rPr lang="lt-LT" sz="1800" dirty="0" smtClean="0">
                <a:solidFill>
                  <a:schemeClr val="dk1"/>
                </a:solidFill>
              </a:rPr>
              <a:t>XXI </a:t>
            </a:r>
            <a:r>
              <a:rPr lang="lt-LT" sz="1800" dirty="0">
                <a:solidFill>
                  <a:schemeClr val="dk1"/>
                </a:solidFill>
              </a:rPr>
              <a:t>amžiaus mokinių įgūdžių </a:t>
            </a:r>
            <a:r>
              <a:rPr lang="lt-LT" sz="1800" dirty="0" smtClean="0">
                <a:solidFill>
                  <a:schemeClr val="dk1"/>
                </a:solidFill>
              </a:rPr>
              <a:t>ugdymas</a:t>
            </a:r>
            <a:endParaRPr dirty="0"/>
          </a:p>
          <a:p>
            <a:pPr marL="457200" lvl="0" indent="-311150" algn="just">
              <a:buClr>
                <a:schemeClr val="dk1"/>
              </a:buClr>
              <a:buSzPts val="1300"/>
              <a:buFont typeface="Helvetica Neue"/>
              <a:buChar char="●"/>
            </a:pPr>
            <a:r>
              <a:rPr lang="lt-LT" sz="1800" dirty="0">
                <a:solidFill>
                  <a:schemeClr val="dk1"/>
                </a:solidFill>
              </a:rPr>
              <a:t>didesnis nepalankioje padėtyje esančių mokinių įtraukimas į dalyvių </a:t>
            </a:r>
            <a:r>
              <a:rPr lang="lt-LT" sz="1800" dirty="0" smtClean="0">
                <a:solidFill>
                  <a:schemeClr val="dk1"/>
                </a:solidFill>
              </a:rPr>
              <a:t>mokyklas</a:t>
            </a:r>
            <a:endParaRPr dirty="0"/>
          </a:p>
          <a:p>
            <a:pPr marL="457200" lvl="0" indent="-311150" algn="just">
              <a:buClr>
                <a:schemeClr val="dk1"/>
              </a:buClr>
              <a:buSzPts val="1300"/>
              <a:buFont typeface="Helvetica Neue"/>
              <a:buChar char="●"/>
            </a:pPr>
            <a:r>
              <a:rPr lang="lt-LT" sz="1800" dirty="0">
                <a:solidFill>
                  <a:schemeClr val="dk1"/>
                </a:solidFill>
              </a:rPr>
              <a:t>mokytojų ir specialistų, apmokytų meninės </a:t>
            </a:r>
            <a:r>
              <a:rPr lang="lt-LT" sz="1800" dirty="0" err="1">
                <a:solidFill>
                  <a:schemeClr val="dk1"/>
                </a:solidFill>
              </a:rPr>
              <a:t>inkliuzinės</a:t>
            </a:r>
            <a:r>
              <a:rPr lang="lt-LT" sz="1800" dirty="0">
                <a:solidFill>
                  <a:schemeClr val="dk1"/>
                </a:solidFill>
              </a:rPr>
              <a:t> praktikos, </a:t>
            </a:r>
            <a:r>
              <a:rPr lang="lt-LT" sz="1800" dirty="0" smtClean="0">
                <a:solidFill>
                  <a:schemeClr val="dk1"/>
                </a:solidFill>
              </a:rPr>
              <a:t>steigimas</a:t>
            </a:r>
          </a:p>
          <a:p>
            <a:pPr marL="457200" lvl="0" indent="-311150" algn="just">
              <a:buClr>
                <a:schemeClr val="dk1"/>
              </a:buClr>
              <a:buSzPts val="1300"/>
              <a:buFont typeface="Helvetica Neue"/>
              <a:buChar char="●"/>
            </a:pPr>
            <a:r>
              <a:rPr lang="lt-LT" sz="1800" dirty="0">
                <a:solidFill>
                  <a:schemeClr val="dk1"/>
                </a:solidFill>
              </a:rPr>
              <a:t>kūrybiškumo, kultūros, </a:t>
            </a:r>
            <a:r>
              <a:rPr lang="lt-LT" sz="1800" dirty="0" err="1">
                <a:solidFill>
                  <a:schemeClr val="dk1"/>
                </a:solidFill>
              </a:rPr>
              <a:t>daugiakultūriškumo</a:t>
            </a:r>
            <a:r>
              <a:rPr lang="lt-LT" sz="1800" dirty="0">
                <a:solidFill>
                  <a:schemeClr val="dk1"/>
                </a:solidFill>
              </a:rPr>
              <a:t> ir gerovės skatinimas naudojant mokymo priemones, medžiagas ir švietimo </a:t>
            </a:r>
            <a:r>
              <a:rPr lang="lt-LT" sz="1800" dirty="0" smtClean="0">
                <a:solidFill>
                  <a:schemeClr val="dk1"/>
                </a:solidFill>
              </a:rPr>
              <a:t>išteklius</a:t>
            </a:r>
            <a:r>
              <a:rPr lang="es-ES" sz="1800" b="0" i="0" u="none" strike="noStrike" cap="none" dirty="0" smtClean="0">
                <a:solidFill>
                  <a:schemeClr val="dk1"/>
                </a:solidFill>
                <a:latin typeface="Arial"/>
                <a:ea typeface="Arial"/>
                <a:cs typeface="Arial"/>
                <a:sym typeface="Arial"/>
              </a:rPr>
              <a:t>.</a:t>
            </a:r>
            <a:endParaRPr dirty="0"/>
          </a:p>
          <a:p>
            <a:pPr marL="146050" marR="0" lvl="0" indent="0" algn="just" rtl="0">
              <a:lnSpc>
                <a:spcPct val="100000"/>
              </a:lnSpc>
              <a:spcBef>
                <a:spcPts val="0"/>
              </a:spcBef>
              <a:spcAft>
                <a:spcPts val="0"/>
              </a:spcAft>
              <a:buNone/>
            </a:pPr>
            <a:endParaRPr sz="1800" b="0" i="0" u="none" strike="noStrike" cap="none" dirty="0">
              <a:solidFill>
                <a:schemeClr val="dk1"/>
              </a:solidFill>
              <a:latin typeface="Arial"/>
              <a:ea typeface="Arial"/>
              <a:cs typeface="Arial"/>
              <a:sym typeface="Arial"/>
            </a:endParaRPr>
          </a:p>
          <a:p>
            <a:pPr marL="146050" lvl="0" algn="just">
              <a:buClr>
                <a:schemeClr val="dk1"/>
              </a:buClr>
              <a:buSzPts val="1300"/>
            </a:pPr>
            <a:r>
              <a:rPr lang="lt-LT" sz="1800" b="1" dirty="0">
                <a:solidFill>
                  <a:schemeClr val="dk1"/>
                </a:solidFill>
              </a:rPr>
              <a:t>Ilgalaikė </a:t>
            </a:r>
            <a:r>
              <a:rPr lang="lt-LT" sz="1800" b="1" dirty="0" smtClean="0">
                <a:solidFill>
                  <a:schemeClr val="dk1"/>
                </a:solidFill>
              </a:rPr>
              <a:t>nauda</a:t>
            </a:r>
            <a:r>
              <a:rPr lang="es-ES" sz="1800" b="1" i="0" u="none" strike="noStrike" cap="none" dirty="0" smtClean="0">
                <a:solidFill>
                  <a:schemeClr val="dk1"/>
                </a:solidFill>
                <a:latin typeface="Arial"/>
                <a:ea typeface="Arial"/>
                <a:cs typeface="Arial"/>
                <a:sym typeface="Arial"/>
              </a:rPr>
              <a:t>:</a:t>
            </a:r>
            <a:endParaRPr sz="1800" b="0" i="0" u="none" strike="noStrike" cap="none" dirty="0">
              <a:solidFill>
                <a:schemeClr val="dk1"/>
              </a:solidFill>
              <a:latin typeface="Arial"/>
              <a:ea typeface="Arial"/>
              <a:cs typeface="Arial"/>
              <a:sym typeface="Arial"/>
            </a:endParaRPr>
          </a:p>
          <a:p>
            <a:pPr marL="457200" lvl="0" indent="-311150" algn="just">
              <a:buClr>
                <a:schemeClr val="dk1"/>
              </a:buClr>
              <a:buSzPts val="1300"/>
              <a:buFont typeface="Helvetica Neue"/>
              <a:buChar char="●"/>
            </a:pPr>
            <a:r>
              <a:rPr lang="es-ES" sz="1800" dirty="0">
                <a:solidFill>
                  <a:schemeClr val="dk1"/>
                </a:solidFill>
              </a:rPr>
              <a:t>meninio ugdymo praktikos sklaida Europos </a:t>
            </a:r>
            <a:r>
              <a:rPr lang="es-ES" sz="1800" dirty="0" smtClean="0">
                <a:solidFill>
                  <a:schemeClr val="dk1"/>
                </a:solidFill>
              </a:rPr>
              <a:t>lygiu</a:t>
            </a:r>
            <a:endParaRPr dirty="0"/>
          </a:p>
          <a:p>
            <a:pPr marL="457200" lvl="0" indent="-311150" algn="just">
              <a:buClr>
                <a:schemeClr val="dk1"/>
              </a:buClr>
              <a:buSzPts val="1300"/>
              <a:buFont typeface="Helvetica Neue"/>
              <a:buChar char="●"/>
            </a:pPr>
            <a:r>
              <a:rPr lang="lt-LT" sz="1800" dirty="0">
                <a:solidFill>
                  <a:schemeClr val="dk1"/>
                </a:solidFill>
              </a:rPr>
              <a:t>mokymosi aplinkos sąlygų ir mokslo pasiekimų gerinimas visiems </a:t>
            </a:r>
            <a:r>
              <a:rPr lang="lt-LT" sz="1800" dirty="0" smtClean="0">
                <a:solidFill>
                  <a:schemeClr val="dk1"/>
                </a:solidFill>
              </a:rPr>
              <a:t>mokiniams</a:t>
            </a:r>
            <a:endParaRPr dirty="0"/>
          </a:p>
          <a:p>
            <a:pPr marL="457200" lvl="0" indent="-311150" algn="just">
              <a:buClr>
                <a:schemeClr val="dk1"/>
              </a:buClr>
              <a:buSzPts val="1300"/>
              <a:buFont typeface="Helvetica Neue"/>
              <a:buChar char="●"/>
            </a:pPr>
            <a:r>
              <a:rPr lang="lt-LT" sz="1800" dirty="0">
                <a:solidFill>
                  <a:schemeClr val="dk1"/>
                </a:solidFill>
              </a:rPr>
              <a:t>iškritusiųjų sumažinimas iš nepalankioje padėtyje esančių </a:t>
            </a:r>
            <a:r>
              <a:rPr lang="lt-LT" sz="1800" dirty="0" smtClean="0">
                <a:solidFill>
                  <a:schemeClr val="dk1"/>
                </a:solidFill>
              </a:rPr>
              <a:t>grupių</a:t>
            </a:r>
            <a:endParaRPr dirty="0"/>
          </a:p>
          <a:p>
            <a:pPr marL="457200" lvl="0" indent="-311150" algn="just">
              <a:buClr>
                <a:schemeClr val="dk1"/>
              </a:buClr>
              <a:buSzPts val="1300"/>
              <a:buFont typeface="Helvetica Neue"/>
              <a:buChar char="●"/>
            </a:pPr>
            <a:r>
              <a:rPr lang="lt-LT" sz="1800" dirty="0">
                <a:solidFill>
                  <a:schemeClr val="dk1"/>
                </a:solidFill>
              </a:rPr>
              <a:t>tvirtesnis mokyklų bendradarbiavimas</a:t>
            </a:r>
            <a:r>
              <a:rPr lang="es-ES" sz="1800" b="0" i="0" u="none" strike="noStrike" cap="none" dirty="0" smtClean="0">
                <a:solidFill>
                  <a:schemeClr val="dk1"/>
                </a:solidFill>
                <a:latin typeface="Arial"/>
                <a:ea typeface="Arial"/>
                <a:cs typeface="Arial"/>
                <a:sym typeface="Arial"/>
              </a:rPr>
              <a:t>.</a:t>
            </a:r>
            <a:endParaRPr sz="18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400" b="0" i="0" u="none" strike="noStrike" cap="none" dirty="0">
              <a:solidFill>
                <a:srgbClr val="000000"/>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g1116def4ce1_0_27"/>
          <p:cNvSpPr txBox="1">
            <a:spLocks noGrp="1"/>
          </p:cNvSpPr>
          <p:nvPr>
            <p:ph type="body" idx="1"/>
          </p:nvPr>
        </p:nvSpPr>
        <p:spPr>
          <a:xfrm>
            <a:off x="2933484" y="468416"/>
            <a:ext cx="8686800" cy="839700"/>
          </a:xfrm>
          <a:prstGeom prst="rect">
            <a:avLst/>
          </a:prstGeom>
          <a:noFill/>
          <a:ln>
            <a:noFill/>
          </a:ln>
        </p:spPr>
        <p:txBody>
          <a:bodyPr spcFirstLastPara="1" wrap="square" lIns="91425" tIns="45700" rIns="91425" bIns="45700" anchor="t" anchorCtr="0">
            <a:noAutofit/>
          </a:bodyPr>
          <a:lstStyle/>
          <a:p>
            <a:pPr marL="0" lvl="0" indent="0">
              <a:buSzPts val="1100"/>
            </a:pPr>
            <a:r>
              <a:rPr lang="lt-LT" sz="2000" dirty="0" smtClean="0">
                <a:latin typeface="Arial"/>
                <a:ea typeface="Arial"/>
                <a:cs typeface="Arial"/>
                <a:sym typeface="Arial"/>
              </a:rPr>
              <a:t>Tvirtesnis </a:t>
            </a:r>
            <a:r>
              <a:rPr lang="lt-LT" sz="2000" dirty="0">
                <a:latin typeface="Arial"/>
                <a:ea typeface="Arial"/>
                <a:cs typeface="Arial"/>
                <a:sym typeface="Arial"/>
              </a:rPr>
              <a:t>mokyklų </a:t>
            </a:r>
            <a:r>
              <a:rPr lang="lt-LT" sz="2000" dirty="0" smtClean="0">
                <a:latin typeface="Arial"/>
                <a:ea typeface="Arial"/>
                <a:cs typeface="Arial"/>
                <a:sym typeface="Arial"/>
              </a:rPr>
              <a:t>bendradarbiavimas</a:t>
            </a:r>
          </a:p>
          <a:p>
            <a:pPr marL="0" lvl="0" indent="0">
              <a:buSzPts val="1100"/>
            </a:pPr>
            <a:r>
              <a:rPr lang="lt-LT" sz="2000" dirty="0" smtClean="0">
                <a:solidFill>
                  <a:schemeClr val="dk1"/>
                </a:solidFill>
                <a:latin typeface="Arial"/>
                <a:ea typeface="Arial"/>
                <a:cs typeface="Arial"/>
                <a:sym typeface="Arial"/>
              </a:rPr>
              <a:t>1 Žingsnis</a:t>
            </a:r>
            <a:r>
              <a:rPr lang="es-ES" sz="2000" dirty="0" smtClean="0">
                <a:solidFill>
                  <a:schemeClr val="dk1"/>
                </a:solidFill>
                <a:latin typeface="Arial"/>
                <a:ea typeface="Arial"/>
                <a:cs typeface="Arial"/>
                <a:sym typeface="Arial"/>
              </a:rPr>
              <a:t> : </a:t>
            </a:r>
            <a:r>
              <a:rPr lang="lt-LT" sz="2000" dirty="0">
                <a:solidFill>
                  <a:srgbClr val="000000"/>
                </a:solidFill>
                <a:latin typeface="Arial"/>
                <a:ea typeface="Arial"/>
                <a:cs typeface="Arial"/>
                <a:sym typeface="Arial"/>
              </a:rPr>
              <a:t>Poreikių į</a:t>
            </a:r>
            <a:r>
              <a:rPr lang="lt-LT" sz="2000" dirty="0" smtClean="0">
                <a:solidFill>
                  <a:schemeClr val="dk1"/>
                </a:solidFill>
                <a:latin typeface="Arial"/>
                <a:ea typeface="Arial"/>
                <a:cs typeface="Arial"/>
                <a:sym typeface="Arial"/>
              </a:rPr>
              <a:t>vertinimas</a:t>
            </a:r>
            <a:endParaRPr sz="2000" dirty="0">
              <a:solidFill>
                <a:schemeClr val="dk1"/>
              </a:solidFill>
              <a:latin typeface="Arial"/>
              <a:ea typeface="Arial"/>
              <a:cs typeface="Arial"/>
              <a:sym typeface="Arial"/>
            </a:endParaRPr>
          </a:p>
        </p:txBody>
      </p:sp>
      <p:sp>
        <p:nvSpPr>
          <p:cNvPr id="159" name="Google Shape;159;g1116def4ce1_0_27"/>
          <p:cNvSpPr txBox="1"/>
          <p:nvPr/>
        </p:nvSpPr>
        <p:spPr>
          <a:xfrm>
            <a:off x="709500" y="1588200"/>
            <a:ext cx="9288300" cy="354000"/>
          </a:xfrm>
          <a:prstGeom prst="rect">
            <a:avLst/>
          </a:prstGeom>
          <a:noFill/>
          <a:ln>
            <a:noFill/>
          </a:ln>
        </p:spPr>
        <p:txBody>
          <a:bodyPr spcFirstLastPara="1" wrap="square" lIns="91425" tIns="91425" rIns="91425" bIns="91425" anchor="t" anchorCtr="0">
            <a:spAutoFit/>
          </a:bodyPr>
          <a:lstStyle/>
          <a:p>
            <a:pPr marL="0" marR="0" lvl="0" indent="0" algn="just" rtl="0">
              <a:lnSpc>
                <a:spcPct val="100000"/>
              </a:lnSpc>
              <a:spcBef>
                <a:spcPts val="0"/>
              </a:spcBef>
              <a:spcAft>
                <a:spcPts val="0"/>
              </a:spcAft>
              <a:buClr>
                <a:schemeClr val="dk1"/>
              </a:buClr>
              <a:buSzPts val="1100"/>
              <a:buFont typeface="Arial"/>
              <a:buNone/>
            </a:pPr>
            <a:endParaRPr sz="1100" b="1" i="0" u="none" strike="noStrike" cap="none">
              <a:solidFill>
                <a:schemeClr val="dk1"/>
              </a:solidFill>
              <a:latin typeface="Arial"/>
              <a:ea typeface="Arial"/>
              <a:cs typeface="Arial"/>
              <a:sym typeface="Arial"/>
            </a:endParaRPr>
          </a:p>
        </p:txBody>
      </p:sp>
      <p:sp>
        <p:nvSpPr>
          <p:cNvPr id="160" name="Google Shape;160;g1116def4ce1_0_27"/>
          <p:cNvSpPr txBox="1"/>
          <p:nvPr/>
        </p:nvSpPr>
        <p:spPr>
          <a:xfrm>
            <a:off x="1050204" y="2413352"/>
            <a:ext cx="11298600" cy="2031295"/>
          </a:xfrm>
          <a:prstGeom prst="rect">
            <a:avLst/>
          </a:prstGeom>
          <a:noFill/>
          <a:ln>
            <a:noFill/>
          </a:ln>
        </p:spPr>
        <p:txBody>
          <a:bodyPr spcFirstLastPara="1" wrap="square" lIns="91425" tIns="91425" rIns="91425" bIns="91425" anchor="t" anchorCtr="0">
            <a:spAutoFit/>
          </a:bodyPr>
          <a:lstStyle/>
          <a:p>
            <a:pPr lvl="0" algn="just">
              <a:lnSpc>
                <a:spcPct val="150000"/>
              </a:lnSpc>
              <a:buSzPts val="2000"/>
            </a:pPr>
            <a:r>
              <a:rPr lang="lt-LT" sz="2000" dirty="0">
                <a:solidFill>
                  <a:schemeClr val="dk1"/>
                </a:solidFill>
              </a:rPr>
              <a:t>Norint užtikrinti aktyvų mokinių dalyvavimą veikloje, svarbu žinoti</a:t>
            </a:r>
            <a:r>
              <a:rPr lang="es-ES" sz="2000" b="0" i="0" u="none" strike="noStrike" cap="none" dirty="0" smtClean="0">
                <a:solidFill>
                  <a:schemeClr val="dk1"/>
                </a:solidFill>
                <a:latin typeface="Arial"/>
                <a:ea typeface="Arial"/>
                <a:cs typeface="Arial"/>
                <a:sym typeface="Arial"/>
              </a:rPr>
              <a:t>:</a:t>
            </a:r>
            <a:endParaRPr dirty="0"/>
          </a:p>
          <a:p>
            <a:pPr marL="0" marR="0" lvl="0" indent="0" algn="just" rtl="0">
              <a:lnSpc>
                <a:spcPct val="150000"/>
              </a:lnSpc>
              <a:spcBef>
                <a:spcPts val="0"/>
              </a:spcBef>
              <a:spcAft>
                <a:spcPts val="0"/>
              </a:spcAft>
              <a:buClr>
                <a:srgbClr val="000000"/>
              </a:buClr>
              <a:buSzPts val="2000"/>
              <a:buFont typeface="Arial"/>
              <a:buNone/>
            </a:pPr>
            <a:endParaRPr sz="2000" b="0" i="0" u="none" strike="noStrike" cap="none" dirty="0">
              <a:solidFill>
                <a:schemeClr val="dk1"/>
              </a:solidFill>
              <a:latin typeface="Arial"/>
              <a:ea typeface="Arial"/>
              <a:cs typeface="Arial"/>
              <a:sym typeface="Arial"/>
            </a:endParaRPr>
          </a:p>
          <a:p>
            <a:pPr marL="457200" lvl="0" indent="-349250" algn="just">
              <a:lnSpc>
                <a:spcPct val="150000"/>
              </a:lnSpc>
              <a:buClr>
                <a:srgbClr val="EC7320"/>
              </a:buClr>
              <a:buSzPts val="1900"/>
              <a:buFont typeface="Helvetica Neue"/>
              <a:buChar char="❖"/>
            </a:pPr>
            <a:r>
              <a:rPr lang="lt-LT" sz="2000" dirty="0">
                <a:solidFill>
                  <a:schemeClr val="dk1"/>
                </a:solidFill>
              </a:rPr>
              <a:t>specifines grupės narių stipriąsias ir pažeidžiamas </a:t>
            </a:r>
            <a:r>
              <a:rPr lang="lt-LT" sz="2000" dirty="0" smtClean="0">
                <a:solidFill>
                  <a:schemeClr val="dk1"/>
                </a:solidFill>
              </a:rPr>
              <a:t>vietas,</a:t>
            </a:r>
          </a:p>
          <a:p>
            <a:pPr marL="457200" lvl="0" indent="-349250" algn="just">
              <a:lnSpc>
                <a:spcPct val="150000"/>
              </a:lnSpc>
              <a:buClr>
                <a:srgbClr val="EC7320"/>
              </a:buClr>
              <a:buSzPts val="1900"/>
              <a:buFont typeface="Helvetica Neue"/>
              <a:buChar char="❖"/>
            </a:pPr>
            <a:r>
              <a:rPr lang="es-ES" sz="2000" dirty="0">
                <a:solidFill>
                  <a:schemeClr val="dk1"/>
                </a:solidFill>
              </a:rPr>
              <a:t> su amžiumi susijusius lūkesčius ir galimybes. </a:t>
            </a:r>
            <a:endParaRP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g113134a0ab3_0_1"/>
          <p:cNvSpPr txBox="1">
            <a:spLocks noGrp="1"/>
          </p:cNvSpPr>
          <p:nvPr>
            <p:ph type="body" idx="1"/>
          </p:nvPr>
        </p:nvSpPr>
        <p:spPr>
          <a:xfrm>
            <a:off x="2933484" y="468416"/>
            <a:ext cx="8686800" cy="839700"/>
          </a:xfrm>
          <a:prstGeom prst="rect">
            <a:avLst/>
          </a:prstGeom>
          <a:noFill/>
          <a:ln>
            <a:noFill/>
          </a:ln>
        </p:spPr>
        <p:txBody>
          <a:bodyPr spcFirstLastPara="1" wrap="square" lIns="91425" tIns="45700" rIns="91425" bIns="45700" anchor="t" anchorCtr="0">
            <a:noAutofit/>
          </a:bodyPr>
          <a:lstStyle/>
          <a:p>
            <a:pPr marL="0" lvl="0" indent="0">
              <a:buSzPts val="1100"/>
            </a:pPr>
            <a:r>
              <a:rPr lang="lt-LT" sz="2000" dirty="0">
                <a:latin typeface="Arial"/>
                <a:ea typeface="Arial"/>
                <a:cs typeface="Arial"/>
                <a:sym typeface="Arial"/>
              </a:rPr>
              <a:t>Tvirtesnis mokyklų bendradarbiavimas</a:t>
            </a:r>
          </a:p>
          <a:p>
            <a:pPr marL="0" lvl="0" indent="0">
              <a:buSzPts val="1100"/>
            </a:pPr>
            <a:r>
              <a:rPr lang="lt-LT" sz="2000" dirty="0" smtClean="0">
                <a:latin typeface="Arial"/>
                <a:ea typeface="Arial"/>
                <a:cs typeface="Arial"/>
                <a:sym typeface="Arial"/>
              </a:rPr>
              <a:t>1 Žingsnis : </a:t>
            </a:r>
            <a:r>
              <a:rPr lang="lt-LT" sz="2000" dirty="0">
                <a:solidFill>
                  <a:srgbClr val="000000"/>
                </a:solidFill>
                <a:latin typeface="Arial"/>
                <a:ea typeface="Arial"/>
                <a:cs typeface="Arial"/>
                <a:sym typeface="Arial"/>
              </a:rPr>
              <a:t>Poreikių į</a:t>
            </a:r>
            <a:r>
              <a:rPr lang="lt-LT" sz="2000" dirty="0" smtClean="0">
                <a:latin typeface="Arial"/>
                <a:ea typeface="Arial"/>
                <a:cs typeface="Arial"/>
                <a:sym typeface="Arial"/>
              </a:rPr>
              <a:t>vertinimas</a:t>
            </a:r>
            <a:endParaRPr lang="lt-LT" sz="2000" dirty="0">
              <a:latin typeface="Arial"/>
              <a:ea typeface="Arial"/>
              <a:cs typeface="Arial"/>
              <a:sym typeface="Arial"/>
            </a:endParaRPr>
          </a:p>
        </p:txBody>
      </p:sp>
      <p:sp>
        <p:nvSpPr>
          <p:cNvPr id="167" name="Google Shape;167;g113134a0ab3_0_1"/>
          <p:cNvSpPr txBox="1"/>
          <p:nvPr/>
        </p:nvSpPr>
        <p:spPr>
          <a:xfrm>
            <a:off x="836725" y="1690000"/>
            <a:ext cx="10344300" cy="4339619"/>
          </a:xfrm>
          <a:prstGeom prst="rect">
            <a:avLst/>
          </a:prstGeom>
          <a:noFill/>
          <a:ln>
            <a:noFill/>
          </a:ln>
        </p:spPr>
        <p:txBody>
          <a:bodyPr spcFirstLastPara="1" wrap="square" lIns="91425" tIns="91425" rIns="91425" bIns="91425" anchor="t" anchorCtr="0">
            <a:spAutoFit/>
          </a:bodyPr>
          <a:lstStyle/>
          <a:p>
            <a:pPr lvl="0" algn="just">
              <a:lnSpc>
                <a:spcPct val="150000"/>
              </a:lnSpc>
              <a:buClr>
                <a:schemeClr val="dk1"/>
              </a:buClr>
              <a:buSzPts val="1100"/>
            </a:pPr>
            <a:r>
              <a:rPr lang="lt-LT" sz="1800" dirty="0">
                <a:solidFill>
                  <a:schemeClr val="dk1"/>
                </a:solidFill>
              </a:rPr>
              <a:t>P</a:t>
            </a:r>
            <a:r>
              <a:rPr lang="lt-LT" sz="1800" dirty="0" smtClean="0">
                <a:solidFill>
                  <a:schemeClr val="dk1"/>
                </a:solidFill>
              </a:rPr>
              <a:t>rincipus</a:t>
            </a:r>
            <a:r>
              <a:rPr lang="lt-LT" sz="1800" dirty="0">
                <a:solidFill>
                  <a:schemeClr val="dk1"/>
                </a:solidFill>
              </a:rPr>
              <a:t>, kuriais vadovaujasi pedagogai </a:t>
            </a:r>
            <a:r>
              <a:rPr lang="lt-LT" sz="1800" dirty="0" smtClean="0">
                <a:solidFill>
                  <a:schemeClr val="dk1"/>
                </a:solidFill>
              </a:rPr>
              <a:t>dirbdami </a:t>
            </a:r>
            <a:r>
              <a:rPr lang="lt-LT" sz="1800" dirty="0">
                <a:solidFill>
                  <a:schemeClr val="dk1"/>
                </a:solidFill>
              </a:rPr>
              <a:t>su klasėmis ar mokinių grupėmis, atsižvelgiant į tai, kad kai kurie iš jų patiria iššūkių, turėtų apimti</a:t>
            </a:r>
            <a:r>
              <a:rPr lang="es-ES" sz="1800" b="0" i="0" u="none" strike="noStrike" cap="none" dirty="0" smtClean="0">
                <a:solidFill>
                  <a:schemeClr val="dk1"/>
                </a:solidFill>
                <a:latin typeface="Arial"/>
                <a:ea typeface="Arial"/>
                <a:cs typeface="Arial"/>
                <a:sym typeface="Arial"/>
              </a:rPr>
              <a:t>: </a:t>
            </a:r>
            <a:endParaRPr sz="1800" b="0" i="0" u="none" strike="noStrike" cap="none" dirty="0">
              <a:solidFill>
                <a:schemeClr val="dk1"/>
              </a:solidFill>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endParaRPr sz="1800" b="0" i="0" u="none" strike="noStrike" cap="none" dirty="0">
              <a:solidFill>
                <a:schemeClr val="dk1"/>
              </a:solidFill>
              <a:latin typeface="Arial"/>
              <a:ea typeface="Arial"/>
              <a:cs typeface="Arial"/>
              <a:sym typeface="Arial"/>
            </a:endParaRPr>
          </a:p>
          <a:p>
            <a:pPr marL="457200" lvl="0" indent="-323850" algn="just">
              <a:lnSpc>
                <a:spcPct val="150000"/>
              </a:lnSpc>
              <a:buClr>
                <a:schemeClr val="dk1"/>
              </a:buClr>
              <a:buSzPts val="1500"/>
              <a:buFont typeface="Helvetica Neue"/>
              <a:buAutoNum type="alphaLcPeriod"/>
            </a:pPr>
            <a:r>
              <a:rPr lang="lt-LT" sz="1800" dirty="0">
                <a:solidFill>
                  <a:schemeClr val="dk1"/>
                </a:solidFill>
              </a:rPr>
              <a:t>teigiamo požiūrio ir mokymosi lūkesčių priėmimas visų dalyvių </a:t>
            </a:r>
            <a:r>
              <a:rPr lang="lt-LT" sz="1800" dirty="0" smtClean="0">
                <a:solidFill>
                  <a:schemeClr val="dk1"/>
                </a:solidFill>
              </a:rPr>
              <a:t>atžvilgiu</a:t>
            </a:r>
            <a:endParaRPr sz="1800" b="0" i="0" u="none" strike="noStrike" cap="none" dirty="0">
              <a:solidFill>
                <a:schemeClr val="dk1"/>
              </a:solidFill>
              <a:latin typeface="Arial"/>
              <a:ea typeface="Arial"/>
              <a:cs typeface="Arial"/>
              <a:sym typeface="Arial"/>
            </a:endParaRPr>
          </a:p>
          <a:p>
            <a:pPr marL="457200" lvl="0" indent="-323850" algn="just">
              <a:lnSpc>
                <a:spcPct val="150000"/>
              </a:lnSpc>
              <a:buClr>
                <a:schemeClr val="dk1"/>
              </a:buClr>
              <a:buSzPts val="1500"/>
              <a:buFont typeface="Helvetica Neue"/>
              <a:buAutoNum type="alphaLcPeriod"/>
            </a:pPr>
            <a:r>
              <a:rPr lang="lt-LT" sz="1800" dirty="0">
                <a:solidFill>
                  <a:schemeClr val="dk1"/>
                </a:solidFill>
              </a:rPr>
              <a:t>bendravimo kompetencijų </a:t>
            </a:r>
            <a:r>
              <a:rPr lang="lt-LT" sz="1800" dirty="0" smtClean="0">
                <a:solidFill>
                  <a:schemeClr val="dk1"/>
                </a:solidFill>
              </a:rPr>
              <a:t>skatinimas</a:t>
            </a:r>
          </a:p>
          <a:p>
            <a:pPr marL="457200" lvl="0" indent="-323850" algn="just">
              <a:lnSpc>
                <a:spcPct val="150000"/>
              </a:lnSpc>
              <a:buClr>
                <a:schemeClr val="dk1"/>
              </a:buClr>
              <a:buSzPts val="1500"/>
              <a:buFont typeface="Helvetica Neue"/>
              <a:buAutoNum type="alphaLcPeriod"/>
            </a:pPr>
            <a:r>
              <a:rPr lang="lt-LT" sz="1800" dirty="0">
                <a:solidFill>
                  <a:schemeClr val="dk1"/>
                </a:solidFill>
              </a:rPr>
              <a:t>universalaus mokymosi dizaino principų taikymas aktyviam dalyvavimui </a:t>
            </a:r>
            <a:r>
              <a:rPr lang="lt-LT" sz="1800" dirty="0" smtClean="0">
                <a:solidFill>
                  <a:schemeClr val="dk1"/>
                </a:solidFill>
              </a:rPr>
              <a:t>užtikrinti</a:t>
            </a:r>
          </a:p>
          <a:p>
            <a:pPr marL="457200" lvl="0" indent="-323850" algn="just">
              <a:lnSpc>
                <a:spcPct val="150000"/>
              </a:lnSpc>
              <a:buClr>
                <a:schemeClr val="dk1"/>
              </a:buClr>
              <a:buSzPts val="1500"/>
              <a:buFont typeface="Helvetica Neue"/>
              <a:buAutoNum type="alphaLcPeriod"/>
            </a:pPr>
            <a:r>
              <a:rPr lang="lt-LT" sz="1800" dirty="0" smtClean="0">
                <a:solidFill>
                  <a:schemeClr val="dk1"/>
                </a:solidFill>
              </a:rPr>
              <a:t>atsižvelgimas į </a:t>
            </a:r>
            <a:r>
              <a:rPr lang="es-ES" sz="1800" dirty="0" smtClean="0">
                <a:solidFill>
                  <a:schemeClr val="dk1"/>
                </a:solidFill>
              </a:rPr>
              <a:t>XXI </a:t>
            </a:r>
            <a:r>
              <a:rPr lang="es-ES" sz="1800" dirty="0">
                <a:solidFill>
                  <a:schemeClr val="dk1"/>
                </a:solidFill>
              </a:rPr>
              <a:t>amžiaus įgūdžius, kuriuos </a:t>
            </a:r>
            <a:r>
              <a:rPr lang="es-ES" sz="1800" dirty="0" smtClean="0">
                <a:solidFill>
                  <a:schemeClr val="dk1"/>
                </a:solidFill>
              </a:rPr>
              <a:t>gali palaikyti</a:t>
            </a:r>
            <a:r>
              <a:rPr lang="lt-LT" sz="1800" dirty="0" smtClean="0">
                <a:solidFill>
                  <a:schemeClr val="dk1"/>
                </a:solidFill>
              </a:rPr>
              <a:t> tam tikra </a:t>
            </a:r>
            <a:r>
              <a:rPr lang="es-ES" sz="1800" dirty="0" smtClean="0">
                <a:solidFill>
                  <a:schemeClr val="dk1"/>
                </a:solidFill>
              </a:rPr>
              <a:t>veikla</a:t>
            </a:r>
            <a:endParaRPr lang="lt-LT" sz="1800" dirty="0" smtClean="0">
              <a:solidFill>
                <a:schemeClr val="dk1"/>
              </a:solidFill>
            </a:endParaRPr>
          </a:p>
          <a:p>
            <a:pPr marL="457200" lvl="0" indent="-323850" algn="just">
              <a:lnSpc>
                <a:spcPct val="150000"/>
              </a:lnSpc>
              <a:buClr>
                <a:schemeClr val="dk1"/>
              </a:buClr>
              <a:buSzPts val="1500"/>
              <a:buFont typeface="Helvetica Neue"/>
              <a:buAutoNum type="alphaLcPeriod"/>
            </a:pPr>
            <a:r>
              <a:rPr lang="es-ES" sz="1800" dirty="0">
                <a:solidFill>
                  <a:schemeClr val="dk1"/>
                </a:solidFill>
              </a:rPr>
              <a:t>pasirinkti ir naudoti tinkamą </a:t>
            </a:r>
            <a:r>
              <a:rPr lang="es-ES" sz="1800" dirty="0" smtClean="0">
                <a:solidFill>
                  <a:schemeClr val="dk1"/>
                </a:solidFill>
              </a:rPr>
              <a:t>individualiz</a:t>
            </a:r>
            <a:r>
              <a:rPr lang="lt-LT" sz="1800" dirty="0" err="1" smtClean="0">
                <a:solidFill>
                  <a:schemeClr val="dk1"/>
                </a:solidFill>
              </a:rPr>
              <a:t>uot</a:t>
            </a:r>
            <a:r>
              <a:rPr lang="es-ES" sz="1800" dirty="0" smtClean="0">
                <a:solidFill>
                  <a:schemeClr val="dk1"/>
                </a:solidFill>
              </a:rPr>
              <a:t>ą</a:t>
            </a:r>
            <a:r>
              <a:rPr lang="lt-LT" sz="1800" dirty="0" smtClean="0">
                <a:solidFill>
                  <a:schemeClr val="dk1"/>
                </a:solidFill>
              </a:rPr>
              <a:t> programą</a:t>
            </a:r>
            <a:r>
              <a:rPr lang="es-ES" sz="1800" dirty="0" smtClean="0">
                <a:solidFill>
                  <a:schemeClr val="dk1"/>
                </a:solidFill>
              </a:rPr>
              <a:t> </a:t>
            </a:r>
            <a:r>
              <a:rPr lang="es-ES" sz="1800" dirty="0">
                <a:solidFill>
                  <a:schemeClr val="dk1"/>
                </a:solidFill>
              </a:rPr>
              <a:t>skirtingiems </a:t>
            </a:r>
            <a:r>
              <a:rPr lang="es-ES" sz="1800" dirty="0" smtClean="0">
                <a:solidFill>
                  <a:schemeClr val="dk1"/>
                </a:solidFill>
              </a:rPr>
              <a:t>besimokantiesiems</a:t>
            </a:r>
            <a:endParaRPr lang="lt-LT" sz="1800" dirty="0" smtClean="0">
              <a:solidFill>
                <a:schemeClr val="dk1"/>
              </a:solidFill>
            </a:endParaRPr>
          </a:p>
          <a:p>
            <a:pPr marL="457200" lvl="0" indent="-323850" algn="just">
              <a:lnSpc>
                <a:spcPct val="150000"/>
              </a:lnSpc>
              <a:buClr>
                <a:schemeClr val="dk1"/>
              </a:buClr>
              <a:buSzPts val="1500"/>
              <a:buFont typeface="Helvetica Neue"/>
              <a:buAutoNum type="alphaLcPeriod"/>
            </a:pPr>
            <a:r>
              <a:rPr lang="lt-LT" sz="1800" dirty="0" smtClean="0">
                <a:solidFill>
                  <a:schemeClr val="dk1"/>
                </a:solidFill>
              </a:rPr>
              <a:t>orientuotis </a:t>
            </a:r>
            <a:r>
              <a:rPr lang="lt-LT" sz="1800" dirty="0">
                <a:solidFill>
                  <a:schemeClr val="dk1"/>
                </a:solidFill>
              </a:rPr>
              <a:t>į mokymą ir stebint/registruojant mokinių </a:t>
            </a:r>
            <a:r>
              <a:rPr lang="lt-LT" sz="1800" dirty="0" smtClean="0">
                <a:solidFill>
                  <a:schemeClr val="dk1"/>
                </a:solidFill>
              </a:rPr>
              <a:t>rezultatus</a:t>
            </a:r>
          </a:p>
          <a:p>
            <a:pPr marL="457200" lvl="0" indent="-323850" algn="just">
              <a:lnSpc>
                <a:spcPct val="150000"/>
              </a:lnSpc>
              <a:buClr>
                <a:schemeClr val="dk1"/>
              </a:buClr>
              <a:buSzPts val="1500"/>
              <a:buFont typeface="Helvetica Neue"/>
              <a:buAutoNum type="alphaLcPeriod"/>
            </a:pPr>
            <a:r>
              <a:rPr lang="es-ES" sz="1800" dirty="0">
                <a:solidFill>
                  <a:schemeClr val="dk1"/>
                </a:solidFill>
              </a:rPr>
              <a:t>būti </a:t>
            </a:r>
            <a:r>
              <a:rPr lang="es-ES" sz="1800" dirty="0" smtClean="0">
                <a:solidFill>
                  <a:schemeClr val="dk1"/>
                </a:solidFill>
              </a:rPr>
              <a:t>pasireng</a:t>
            </a:r>
            <a:r>
              <a:rPr lang="lt-LT" sz="1800" dirty="0" smtClean="0">
                <a:solidFill>
                  <a:schemeClr val="dk1"/>
                </a:solidFill>
              </a:rPr>
              <a:t>u</a:t>
            </a:r>
            <a:r>
              <a:rPr lang="es-ES" sz="1800" dirty="0" smtClean="0">
                <a:solidFill>
                  <a:schemeClr val="dk1"/>
                </a:solidFill>
              </a:rPr>
              <a:t>s </a:t>
            </a:r>
            <a:r>
              <a:rPr lang="es-ES" sz="1800" dirty="0">
                <a:solidFill>
                  <a:schemeClr val="dk1"/>
                </a:solidFill>
              </a:rPr>
              <a:t>prireikus įvesti ir įgyvendinti požiūrio </a:t>
            </a:r>
            <a:r>
              <a:rPr lang="es-ES" sz="1800" dirty="0" smtClean="0">
                <a:solidFill>
                  <a:schemeClr val="dk1"/>
                </a:solidFill>
              </a:rPr>
              <a:t>pakeitimus</a:t>
            </a:r>
            <a:r>
              <a:rPr lang="lt-LT" sz="1800" dirty="0" smtClean="0">
                <a:solidFill>
                  <a:schemeClr val="dk1"/>
                </a:solidFill>
              </a:rPr>
              <a:t>.</a:t>
            </a:r>
            <a:endParaRPr sz="2400" b="0" i="0" u="none" strike="noStrike" cap="none" dirty="0">
              <a:solidFill>
                <a:srgbClr val="000000"/>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g113134a0ab3_0_7"/>
          <p:cNvSpPr txBox="1">
            <a:spLocks noGrp="1"/>
          </p:cNvSpPr>
          <p:nvPr>
            <p:ph type="body" idx="1"/>
          </p:nvPr>
        </p:nvSpPr>
        <p:spPr>
          <a:xfrm>
            <a:off x="2933484" y="468416"/>
            <a:ext cx="8686800" cy="839700"/>
          </a:xfrm>
          <a:prstGeom prst="rect">
            <a:avLst/>
          </a:prstGeom>
          <a:noFill/>
          <a:ln>
            <a:noFill/>
          </a:ln>
        </p:spPr>
        <p:txBody>
          <a:bodyPr spcFirstLastPara="1" wrap="square" lIns="91425" tIns="45700" rIns="91425" bIns="45700" anchor="t" anchorCtr="0">
            <a:noAutofit/>
          </a:bodyPr>
          <a:lstStyle/>
          <a:p>
            <a:pPr marL="0" lvl="0" indent="0"/>
            <a:r>
              <a:rPr lang="lt-LT" sz="2000" dirty="0">
                <a:latin typeface="Arial"/>
                <a:ea typeface="Arial"/>
                <a:cs typeface="Arial"/>
                <a:sym typeface="Arial"/>
              </a:rPr>
              <a:t>Tvirtesnis mokyklų bendradarbiavimas</a:t>
            </a:r>
          </a:p>
          <a:p>
            <a:pPr marL="0" lvl="0" indent="0"/>
            <a:r>
              <a:rPr lang="lt-LT" sz="2000" dirty="0" smtClean="0">
                <a:latin typeface="Arial"/>
                <a:ea typeface="Arial"/>
                <a:cs typeface="Arial"/>
                <a:sym typeface="Arial"/>
              </a:rPr>
              <a:t>1 Žingsnis : </a:t>
            </a:r>
            <a:r>
              <a:rPr lang="lt-LT" sz="2000" dirty="0">
                <a:solidFill>
                  <a:srgbClr val="000000"/>
                </a:solidFill>
                <a:latin typeface="Arial"/>
                <a:ea typeface="Arial"/>
                <a:cs typeface="Arial"/>
                <a:sym typeface="Arial"/>
              </a:rPr>
              <a:t>Poreikių </a:t>
            </a:r>
            <a:r>
              <a:rPr lang="lt-LT" sz="2000" dirty="0" smtClean="0">
                <a:solidFill>
                  <a:srgbClr val="000000"/>
                </a:solidFill>
                <a:latin typeface="Arial"/>
                <a:ea typeface="Arial"/>
                <a:cs typeface="Arial"/>
                <a:sym typeface="Arial"/>
              </a:rPr>
              <a:t>į</a:t>
            </a:r>
            <a:r>
              <a:rPr lang="lt-LT" sz="2000" dirty="0" smtClean="0">
                <a:latin typeface="Arial"/>
                <a:ea typeface="Arial"/>
                <a:cs typeface="Arial"/>
                <a:sym typeface="Arial"/>
              </a:rPr>
              <a:t>vertinimas</a:t>
            </a:r>
            <a:endParaRPr lang="lt-LT" sz="2000" dirty="0">
              <a:latin typeface="Arial"/>
              <a:ea typeface="Arial"/>
              <a:cs typeface="Arial"/>
              <a:sym typeface="Arial"/>
            </a:endParaRPr>
          </a:p>
        </p:txBody>
      </p:sp>
      <p:pic>
        <p:nvPicPr>
          <p:cNvPr id="174" name="Google Shape;174;g113134a0ab3_0_7"/>
          <p:cNvPicPr preferRelativeResize="0"/>
          <p:nvPr/>
        </p:nvPicPr>
        <p:blipFill rotWithShape="1">
          <a:blip r:embed="rId3">
            <a:alphaModFix/>
          </a:blip>
          <a:srcRect l="33581" t="9607" r="33372" b="7210"/>
          <a:stretch/>
        </p:blipFill>
        <p:spPr>
          <a:xfrm>
            <a:off x="1892750" y="2472084"/>
            <a:ext cx="1405525" cy="1862095"/>
          </a:xfrm>
          <a:prstGeom prst="rect">
            <a:avLst/>
          </a:prstGeom>
          <a:noFill/>
          <a:ln>
            <a:noFill/>
          </a:ln>
        </p:spPr>
      </p:pic>
      <p:sp>
        <p:nvSpPr>
          <p:cNvPr id="175" name="Google Shape;175;g113134a0ab3_0_7"/>
          <p:cNvSpPr txBox="1"/>
          <p:nvPr/>
        </p:nvSpPr>
        <p:spPr>
          <a:xfrm>
            <a:off x="3644334" y="2614836"/>
            <a:ext cx="7265100" cy="1415742"/>
          </a:xfrm>
          <a:prstGeom prst="rect">
            <a:avLst/>
          </a:prstGeom>
          <a:noFill/>
          <a:ln>
            <a:noFill/>
          </a:ln>
        </p:spPr>
        <p:txBody>
          <a:bodyPr spcFirstLastPara="1" wrap="square" lIns="91425" tIns="91425" rIns="91425" bIns="91425" anchor="t" anchorCtr="0">
            <a:spAutoFit/>
          </a:bodyPr>
          <a:lstStyle/>
          <a:p>
            <a:pPr lvl="0">
              <a:buSzPts val="2000"/>
            </a:pPr>
            <a:r>
              <a:rPr lang="lt-LT" sz="2000" dirty="0"/>
              <a:t>Peržiūrėkite </a:t>
            </a:r>
            <a:r>
              <a:rPr lang="lt-LT" sz="2000" dirty="0" smtClean="0"/>
              <a:t>naudingus dokumentus </a:t>
            </a:r>
            <a:r>
              <a:rPr lang="lt-LT" sz="2000" dirty="0"/>
              <a:t>šiame </a:t>
            </a:r>
            <a:r>
              <a:rPr lang="lt-LT" sz="2000" dirty="0" smtClean="0"/>
              <a:t>skyriuje:</a:t>
            </a:r>
            <a:endParaRPr dirty="0"/>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000000"/>
              </a:solidFill>
              <a:latin typeface="Arial"/>
              <a:ea typeface="Arial"/>
              <a:cs typeface="Arial"/>
              <a:sym typeface="Arial"/>
            </a:endParaRPr>
          </a:p>
          <a:p>
            <a:pPr marL="342900" lvl="0" indent="-342900">
              <a:buSzPts val="2000"/>
              <a:buFont typeface="Noto Sans Symbols"/>
              <a:buChar char="❖"/>
            </a:pPr>
            <a:r>
              <a:rPr lang="es-ES" sz="2000" b="0" i="0" u="none" strike="noStrike" cap="none" dirty="0">
                <a:solidFill>
                  <a:srgbClr val="000000"/>
                </a:solidFill>
                <a:latin typeface="Arial"/>
                <a:ea typeface="Arial"/>
                <a:cs typeface="Arial"/>
                <a:sym typeface="Arial"/>
              </a:rPr>
              <a:t>InCrea</a:t>
            </a:r>
            <a:r>
              <a:rPr lang="es-ES" sz="2000" b="0" i="0" u="none" strike="noStrike" cap="none" dirty="0" smtClean="0">
                <a:solidFill>
                  <a:srgbClr val="000000"/>
                </a:solidFill>
                <a:latin typeface="Arial"/>
                <a:ea typeface="Arial"/>
                <a:cs typeface="Arial"/>
                <a:sym typeface="Arial"/>
              </a:rPr>
              <a:t>+ </a:t>
            </a:r>
            <a:r>
              <a:rPr lang="lt-LT" sz="2000" b="0" i="0" u="none" strike="noStrike" cap="none" dirty="0" smtClean="0">
                <a:solidFill>
                  <a:srgbClr val="000000"/>
                </a:solidFill>
                <a:latin typeface="Arial"/>
                <a:ea typeface="Arial"/>
                <a:cs typeface="Arial"/>
                <a:sym typeface="Arial"/>
              </a:rPr>
              <a:t>Poreikių</a:t>
            </a:r>
            <a:r>
              <a:rPr lang="es-ES" sz="2000" dirty="0" smtClean="0"/>
              <a:t> </a:t>
            </a:r>
            <a:r>
              <a:rPr lang="lt-LT" sz="2000" dirty="0" smtClean="0"/>
              <a:t>įvertinimas </a:t>
            </a:r>
            <a:endParaRPr sz="2000" b="0" i="0" u="none" strike="noStrike" cap="none" dirty="0">
              <a:solidFill>
                <a:srgbClr val="000000"/>
              </a:solidFill>
              <a:latin typeface="Arial"/>
              <a:ea typeface="Arial"/>
              <a:cs typeface="Arial"/>
              <a:sym typeface="Arial"/>
            </a:endParaRPr>
          </a:p>
          <a:p>
            <a:pPr marL="342900" lvl="0" indent="-342900">
              <a:buSzPts val="2000"/>
              <a:buFont typeface="Noto Sans Symbols"/>
              <a:buChar char="❖"/>
            </a:pPr>
            <a:r>
              <a:rPr lang="es-ES" sz="2000" b="0" i="0" u="none" strike="noStrike" cap="none" dirty="0">
                <a:solidFill>
                  <a:srgbClr val="000000"/>
                </a:solidFill>
                <a:latin typeface="Arial"/>
                <a:ea typeface="Arial"/>
                <a:cs typeface="Arial"/>
                <a:sym typeface="Arial"/>
              </a:rPr>
              <a:t>InCrea+ </a:t>
            </a:r>
            <a:r>
              <a:rPr lang="lt-LT" sz="2000" dirty="0" smtClean="0"/>
              <a:t>Galių </a:t>
            </a:r>
            <a:r>
              <a:rPr lang="lt-LT" sz="2000" dirty="0"/>
              <a:t>ir sunkumų klausimynai</a:t>
            </a:r>
            <a:endParaRPr sz="2000" b="0" i="0" u="none" strike="noStrike" cap="none" dirty="0">
              <a:solidFill>
                <a:srgbClr val="000000"/>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g111a8f93526_0_18"/>
          <p:cNvSpPr txBox="1">
            <a:spLocks noGrp="1"/>
          </p:cNvSpPr>
          <p:nvPr>
            <p:ph type="body" idx="1"/>
          </p:nvPr>
        </p:nvSpPr>
        <p:spPr>
          <a:xfrm>
            <a:off x="2933484" y="468416"/>
            <a:ext cx="8686800" cy="839700"/>
          </a:xfrm>
          <a:prstGeom prst="rect">
            <a:avLst/>
          </a:prstGeom>
          <a:noFill/>
          <a:ln>
            <a:noFill/>
          </a:ln>
        </p:spPr>
        <p:txBody>
          <a:bodyPr spcFirstLastPara="1" wrap="square" lIns="91425" tIns="45700" rIns="91425" bIns="45700" anchor="t" anchorCtr="0">
            <a:noAutofit/>
          </a:bodyPr>
          <a:lstStyle/>
          <a:p>
            <a:pPr marL="0" lvl="0" indent="0">
              <a:buSzPts val="1100"/>
            </a:pPr>
            <a:r>
              <a:rPr lang="lt-LT" sz="2000" dirty="0">
                <a:latin typeface="Arial"/>
                <a:ea typeface="Arial"/>
                <a:cs typeface="Arial"/>
                <a:sym typeface="Arial"/>
              </a:rPr>
              <a:t>Kaip užtikrinti </a:t>
            </a:r>
            <a:r>
              <a:rPr lang="lt-LT" sz="2000" dirty="0" err="1">
                <a:latin typeface="Arial"/>
                <a:ea typeface="Arial"/>
                <a:cs typeface="Arial"/>
                <a:sym typeface="Arial"/>
              </a:rPr>
              <a:t>įtrauktį</a:t>
            </a:r>
            <a:r>
              <a:rPr lang="lt-LT" sz="2000" dirty="0">
                <a:latin typeface="Arial"/>
                <a:ea typeface="Arial"/>
                <a:cs typeface="Arial"/>
                <a:sym typeface="Arial"/>
              </a:rPr>
              <a:t> savo </a:t>
            </a:r>
            <a:r>
              <a:rPr lang="lt-LT" sz="2000" dirty="0" smtClean="0">
                <a:latin typeface="Arial"/>
                <a:ea typeface="Arial"/>
                <a:cs typeface="Arial"/>
                <a:sym typeface="Arial"/>
              </a:rPr>
              <a:t>klasėje</a:t>
            </a:r>
          </a:p>
          <a:p>
            <a:pPr marL="0" lvl="0" indent="0">
              <a:buSzPts val="1100"/>
            </a:pPr>
            <a:r>
              <a:rPr lang="lt-LT" sz="2000" dirty="0" smtClean="0">
                <a:latin typeface="Arial"/>
                <a:ea typeface="Arial"/>
                <a:cs typeface="Arial"/>
                <a:sym typeface="Arial"/>
              </a:rPr>
              <a:t>2 </a:t>
            </a:r>
            <a:r>
              <a:rPr lang="lt-LT" sz="2000" dirty="0">
                <a:latin typeface="Arial"/>
                <a:ea typeface="Arial"/>
                <a:cs typeface="Arial"/>
                <a:sym typeface="Arial"/>
              </a:rPr>
              <a:t>žingsnis Grupės formavimas ir mokymo </a:t>
            </a:r>
            <a:r>
              <a:rPr lang="lt-LT" sz="2000" dirty="0" err="1" smtClean="0">
                <a:latin typeface="Arial"/>
                <a:ea typeface="Arial"/>
                <a:cs typeface="Arial"/>
                <a:sym typeface="Arial"/>
              </a:rPr>
              <a:t>įtrauktumas</a:t>
            </a:r>
            <a:endParaRPr sz="2000" dirty="0">
              <a:solidFill>
                <a:schemeClr val="dk1"/>
              </a:solidFill>
              <a:latin typeface="Arial"/>
              <a:ea typeface="Arial"/>
              <a:cs typeface="Arial"/>
              <a:sym typeface="Arial"/>
            </a:endParaRPr>
          </a:p>
        </p:txBody>
      </p:sp>
      <p:sp>
        <p:nvSpPr>
          <p:cNvPr id="182" name="Google Shape;182;g111a8f93526_0_18"/>
          <p:cNvSpPr txBox="1"/>
          <p:nvPr/>
        </p:nvSpPr>
        <p:spPr>
          <a:xfrm>
            <a:off x="905559" y="1962690"/>
            <a:ext cx="10714725" cy="3347040"/>
          </a:xfrm>
          <a:prstGeom prst="rect">
            <a:avLst/>
          </a:prstGeom>
          <a:noFill/>
          <a:ln>
            <a:noFill/>
          </a:ln>
        </p:spPr>
        <p:txBody>
          <a:bodyPr spcFirstLastPara="1" wrap="square" lIns="91425" tIns="91425" rIns="91425" bIns="91425" anchor="t" anchorCtr="0">
            <a:spAutoFit/>
          </a:bodyPr>
          <a:lstStyle/>
          <a:p>
            <a:pPr marL="457200" lvl="0" indent="-330200" algn="just">
              <a:lnSpc>
                <a:spcPct val="150000"/>
              </a:lnSpc>
              <a:buClr>
                <a:srgbClr val="EC7320"/>
              </a:buClr>
              <a:buSzPts val="1600"/>
              <a:buFont typeface="Helvetica Neue"/>
              <a:buChar char="❖"/>
            </a:pPr>
            <a:r>
              <a:rPr lang="es-ES" sz="1800" dirty="0">
                <a:solidFill>
                  <a:schemeClr val="dk1"/>
                </a:solidFill>
              </a:rPr>
              <a:t>Mokiniai turi prisijungti ir dalyvauti savanoriškai. </a:t>
            </a:r>
            <a:endParaRPr dirty="0"/>
          </a:p>
          <a:p>
            <a:pPr marL="127000" marR="0" lvl="0" indent="0" algn="just" rtl="0">
              <a:lnSpc>
                <a:spcPct val="150000"/>
              </a:lnSpc>
              <a:spcBef>
                <a:spcPts val="0"/>
              </a:spcBef>
              <a:spcAft>
                <a:spcPts val="0"/>
              </a:spcAft>
              <a:buNone/>
            </a:pPr>
            <a:endParaRPr sz="1800" b="0" i="0" u="none" strike="noStrike" cap="none" dirty="0">
              <a:solidFill>
                <a:schemeClr val="dk1"/>
              </a:solidFill>
              <a:latin typeface="Arial"/>
              <a:ea typeface="Arial"/>
              <a:cs typeface="Arial"/>
              <a:sym typeface="Arial"/>
            </a:endParaRPr>
          </a:p>
          <a:p>
            <a:pPr marL="457200" lvl="0" indent="-330200" algn="just">
              <a:lnSpc>
                <a:spcPct val="150000"/>
              </a:lnSpc>
              <a:buClr>
                <a:srgbClr val="EC7320"/>
              </a:buClr>
              <a:buSzPts val="1600"/>
              <a:buFont typeface="Helvetica Neue"/>
              <a:buChar char="❖"/>
            </a:pPr>
            <a:r>
              <a:rPr lang="lt-LT" sz="1800" dirty="0">
                <a:solidFill>
                  <a:schemeClr val="dk1"/>
                </a:solidFill>
              </a:rPr>
              <a:t>Grupė turėtų būti mišri – vaikai, kuriems gresia atskirtis, ir vaikai</a:t>
            </a:r>
            <a:r>
              <a:rPr lang="lt-LT" sz="1800" dirty="0" smtClean="0">
                <a:solidFill>
                  <a:schemeClr val="dk1"/>
                </a:solidFill>
              </a:rPr>
              <a:t>, apie kuriuos nei kiti, nei jie patys </a:t>
            </a:r>
            <a:r>
              <a:rPr lang="lt-LT" sz="1800" dirty="0">
                <a:solidFill>
                  <a:schemeClr val="dk1"/>
                </a:solidFill>
              </a:rPr>
              <a:t>nemano, kad jiems gresia atskirtis</a:t>
            </a:r>
            <a:r>
              <a:rPr lang="es-ES" sz="1800" b="0" i="0" u="none" strike="noStrike" cap="none" dirty="0" smtClean="0">
                <a:solidFill>
                  <a:schemeClr val="dk1"/>
                </a:solidFill>
                <a:latin typeface="Arial"/>
                <a:ea typeface="Arial"/>
                <a:cs typeface="Arial"/>
                <a:sym typeface="Arial"/>
              </a:rPr>
              <a:t>. </a:t>
            </a:r>
            <a:endParaRPr dirty="0"/>
          </a:p>
          <a:p>
            <a:pPr marL="127000" marR="0" lvl="0" indent="0" algn="just" rtl="0">
              <a:lnSpc>
                <a:spcPct val="150000"/>
              </a:lnSpc>
              <a:spcBef>
                <a:spcPts val="0"/>
              </a:spcBef>
              <a:spcAft>
                <a:spcPts val="0"/>
              </a:spcAft>
              <a:buNone/>
            </a:pPr>
            <a:endParaRPr sz="1800" b="0" i="0" u="none" strike="noStrike" cap="none" dirty="0">
              <a:solidFill>
                <a:schemeClr val="dk1"/>
              </a:solidFill>
              <a:latin typeface="Arial"/>
              <a:ea typeface="Arial"/>
              <a:cs typeface="Arial"/>
              <a:sym typeface="Arial"/>
            </a:endParaRPr>
          </a:p>
          <a:p>
            <a:pPr marL="457200" lvl="0" indent="-330200" algn="just">
              <a:lnSpc>
                <a:spcPct val="150000"/>
              </a:lnSpc>
              <a:buClr>
                <a:srgbClr val="EC7320"/>
              </a:buClr>
              <a:buSzPts val="1600"/>
              <a:buFont typeface="Helvetica Neue"/>
              <a:buChar char="❖"/>
            </a:pPr>
            <a:r>
              <a:rPr lang="lt-LT" sz="1800" dirty="0">
                <a:solidFill>
                  <a:schemeClr val="dk1"/>
                </a:solidFill>
              </a:rPr>
              <a:t>Mokytojas gali nuspręsti sudaryti daugiau nei vieną grupę ir, atsižvelgdamas į dalyvių poreikius, interesus ir galimybes, </a:t>
            </a:r>
            <a:r>
              <a:rPr lang="lt-LT" sz="1800" dirty="0" smtClean="0">
                <a:solidFill>
                  <a:schemeClr val="dk1"/>
                </a:solidFill>
              </a:rPr>
              <a:t>skatinti </a:t>
            </a:r>
            <a:r>
              <a:rPr lang="lt-LT" sz="1800" dirty="0">
                <a:solidFill>
                  <a:schemeClr val="dk1"/>
                </a:solidFill>
              </a:rPr>
              <a:t>juos vienu metu dirbti su įvairiomis veiklomis ir dalytis patirtimi</a:t>
            </a:r>
            <a:r>
              <a:rPr lang="lt-LT" sz="1800" dirty="0" smtClean="0">
                <a:solidFill>
                  <a:schemeClr val="dk1"/>
                </a:solidFill>
              </a:rPr>
              <a:t>.</a:t>
            </a:r>
            <a:r>
              <a:rPr lang="es-ES" sz="1800" b="0" i="0" u="none" strike="noStrike" cap="none" dirty="0" smtClean="0">
                <a:solidFill>
                  <a:schemeClr val="dk1"/>
                </a:solidFill>
                <a:latin typeface="Arial"/>
                <a:ea typeface="Arial"/>
                <a:cs typeface="Arial"/>
                <a:sym typeface="Arial"/>
              </a:rPr>
              <a:t> </a:t>
            </a:r>
            <a:endParaRPr sz="1800" b="0" i="0" u="none" strike="noStrike" cap="none" dirty="0">
              <a:solidFill>
                <a:schemeClr val="dk1"/>
              </a:solidFill>
              <a:latin typeface="Arial"/>
              <a:ea typeface="Arial"/>
              <a:cs typeface="Arial"/>
              <a:sym typeface="Arial"/>
            </a:endParaRPr>
          </a:p>
          <a:p>
            <a:pPr marL="0" marR="0" lvl="0" indent="0" algn="just" rtl="0">
              <a:lnSpc>
                <a:spcPct val="150000"/>
              </a:lnSpc>
              <a:spcBef>
                <a:spcPts val="0"/>
              </a:spcBef>
              <a:spcAft>
                <a:spcPts val="0"/>
              </a:spcAft>
              <a:buClr>
                <a:schemeClr val="dk1"/>
              </a:buClr>
              <a:buSzPts val="1100"/>
              <a:buFont typeface="Arial"/>
              <a:buNone/>
            </a:pPr>
            <a:endParaRPr sz="1100" b="0" i="0" u="none" strike="noStrike" cap="none" dirty="0">
              <a:solidFill>
                <a:schemeClr val="dk1"/>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g113134a0ab3_0_23"/>
          <p:cNvSpPr txBox="1">
            <a:spLocks noGrp="1"/>
          </p:cNvSpPr>
          <p:nvPr>
            <p:ph type="body" idx="1"/>
          </p:nvPr>
        </p:nvSpPr>
        <p:spPr>
          <a:xfrm>
            <a:off x="2933475" y="578144"/>
            <a:ext cx="8686800" cy="839700"/>
          </a:xfrm>
          <a:prstGeom prst="rect">
            <a:avLst/>
          </a:prstGeom>
          <a:noFill/>
          <a:ln>
            <a:noFill/>
          </a:ln>
        </p:spPr>
        <p:txBody>
          <a:bodyPr spcFirstLastPara="1" wrap="square" lIns="91425" tIns="45700" rIns="91425" bIns="45700" anchor="t" anchorCtr="0">
            <a:noAutofit/>
          </a:bodyPr>
          <a:lstStyle/>
          <a:p>
            <a:pPr marL="0" lvl="0" indent="0">
              <a:buSzPts val="1100"/>
            </a:pPr>
            <a:r>
              <a:rPr lang="lt-LT" sz="2000" dirty="0">
                <a:latin typeface="Arial"/>
                <a:ea typeface="Arial"/>
                <a:cs typeface="Arial"/>
                <a:sym typeface="Arial"/>
              </a:rPr>
              <a:t>Kaip užtikrinti </a:t>
            </a:r>
            <a:r>
              <a:rPr lang="lt-LT" sz="2000" dirty="0" err="1">
                <a:latin typeface="Arial"/>
                <a:ea typeface="Arial"/>
                <a:cs typeface="Arial"/>
                <a:sym typeface="Arial"/>
              </a:rPr>
              <a:t>įtrauktį</a:t>
            </a:r>
            <a:r>
              <a:rPr lang="lt-LT" sz="2000" dirty="0">
                <a:latin typeface="Arial"/>
                <a:ea typeface="Arial"/>
                <a:cs typeface="Arial"/>
                <a:sym typeface="Arial"/>
              </a:rPr>
              <a:t> savo klasėje</a:t>
            </a:r>
          </a:p>
          <a:p>
            <a:pPr marL="0" lvl="0" indent="0">
              <a:buSzPts val="1100"/>
            </a:pPr>
            <a:r>
              <a:rPr lang="lt-LT" sz="2000" dirty="0">
                <a:latin typeface="Arial"/>
                <a:ea typeface="Arial"/>
                <a:cs typeface="Arial"/>
                <a:sym typeface="Arial"/>
              </a:rPr>
              <a:t>2 žingsnis Grupės formavimas ir mokymo </a:t>
            </a:r>
            <a:r>
              <a:rPr lang="lt-LT" sz="2000" dirty="0" err="1">
                <a:latin typeface="Arial"/>
                <a:ea typeface="Arial"/>
                <a:cs typeface="Arial"/>
                <a:sym typeface="Arial"/>
              </a:rPr>
              <a:t>įtrauktumas</a:t>
            </a:r>
            <a:endParaRPr lang="lt-LT" sz="2000" dirty="0">
              <a:latin typeface="Arial"/>
              <a:ea typeface="Arial"/>
              <a:cs typeface="Arial"/>
              <a:sym typeface="Arial"/>
            </a:endParaRPr>
          </a:p>
        </p:txBody>
      </p:sp>
      <p:sp>
        <p:nvSpPr>
          <p:cNvPr id="189" name="Google Shape;189;g113134a0ab3_0_23"/>
          <p:cNvSpPr txBox="1"/>
          <p:nvPr/>
        </p:nvSpPr>
        <p:spPr>
          <a:xfrm>
            <a:off x="960414" y="1586184"/>
            <a:ext cx="10659861" cy="4131870"/>
          </a:xfrm>
          <a:prstGeom prst="rect">
            <a:avLst/>
          </a:prstGeom>
          <a:noFill/>
          <a:ln>
            <a:noFill/>
          </a:ln>
        </p:spPr>
        <p:txBody>
          <a:bodyPr spcFirstLastPara="1" wrap="square" lIns="91425" tIns="91425" rIns="91425" bIns="91425" anchor="t" anchorCtr="0">
            <a:spAutoFit/>
          </a:bodyPr>
          <a:lstStyle/>
          <a:p>
            <a:pPr marL="457200" marR="0" lvl="0" indent="0" algn="just" rtl="0">
              <a:lnSpc>
                <a:spcPct val="150000"/>
              </a:lnSpc>
              <a:spcBef>
                <a:spcPts val="0"/>
              </a:spcBef>
              <a:spcAft>
                <a:spcPts val="0"/>
              </a:spcAft>
              <a:buClr>
                <a:srgbClr val="000000"/>
              </a:buClr>
              <a:buSzPts val="1600"/>
              <a:buFont typeface="Arial"/>
              <a:buNone/>
            </a:pPr>
            <a:endParaRPr sz="1600" b="0" i="0" u="none" strike="noStrike" cap="none" dirty="0">
              <a:solidFill>
                <a:schemeClr val="dk1"/>
              </a:solidFill>
              <a:latin typeface="Helvetica Neue"/>
              <a:ea typeface="Helvetica Neue"/>
              <a:cs typeface="Helvetica Neue"/>
              <a:sym typeface="Helvetica Neue"/>
            </a:endParaRPr>
          </a:p>
          <a:p>
            <a:pPr marL="457200" lvl="0" indent="-330200" algn="just">
              <a:lnSpc>
                <a:spcPct val="150000"/>
              </a:lnSpc>
              <a:buClr>
                <a:srgbClr val="EC7320"/>
              </a:buClr>
              <a:buSzPts val="1600"/>
              <a:buFont typeface="Helvetica Neue"/>
              <a:buChar char="❖"/>
            </a:pPr>
            <a:r>
              <a:rPr lang="lt-LT" sz="1800" dirty="0" smtClean="0">
                <a:solidFill>
                  <a:schemeClr val="dk1"/>
                </a:solidFill>
              </a:rPr>
              <a:t>Įvedus </a:t>
            </a:r>
            <a:r>
              <a:rPr lang="lt-LT" sz="1800" dirty="0">
                <a:solidFill>
                  <a:schemeClr val="dk1"/>
                </a:solidFill>
              </a:rPr>
              <a:t>kryžminius užsiėmimus su viena veikla, galima išplėsti </a:t>
            </a:r>
            <a:r>
              <a:rPr lang="lt-LT" sz="1800" dirty="0" smtClean="0">
                <a:solidFill>
                  <a:schemeClr val="dk1"/>
                </a:solidFill>
              </a:rPr>
              <a:t>dalyvaujančiųjų </a:t>
            </a:r>
            <a:r>
              <a:rPr lang="lt-LT" sz="1800" dirty="0">
                <a:solidFill>
                  <a:schemeClr val="dk1"/>
                </a:solidFill>
              </a:rPr>
              <a:t>žinių bazę ir patirtį bei įtraukti juos į naujas temas ir </a:t>
            </a:r>
            <a:r>
              <a:rPr lang="lt-LT" sz="1800" dirty="0" smtClean="0">
                <a:solidFill>
                  <a:schemeClr val="dk1"/>
                </a:solidFill>
              </a:rPr>
              <a:t>sutikti naujus žmones</a:t>
            </a:r>
            <a:r>
              <a:rPr lang="es-ES" sz="1800" b="0" i="0" u="none" strike="noStrike" cap="none" dirty="0" smtClean="0">
                <a:solidFill>
                  <a:schemeClr val="dk1"/>
                </a:solidFill>
                <a:latin typeface="Arial"/>
                <a:ea typeface="Arial"/>
                <a:cs typeface="Arial"/>
                <a:sym typeface="Arial"/>
              </a:rPr>
              <a:t>. </a:t>
            </a:r>
            <a:endParaRPr dirty="0"/>
          </a:p>
          <a:p>
            <a:pPr marL="127000" marR="0" lvl="0" indent="0" algn="just" rtl="0">
              <a:lnSpc>
                <a:spcPct val="150000"/>
              </a:lnSpc>
              <a:spcBef>
                <a:spcPts val="0"/>
              </a:spcBef>
              <a:spcAft>
                <a:spcPts val="0"/>
              </a:spcAft>
              <a:buNone/>
            </a:pPr>
            <a:endParaRPr sz="1800" b="0" i="0" u="none" strike="noStrike" cap="none" dirty="0">
              <a:solidFill>
                <a:schemeClr val="dk1"/>
              </a:solidFill>
              <a:latin typeface="Arial"/>
              <a:ea typeface="Arial"/>
              <a:cs typeface="Arial"/>
              <a:sym typeface="Arial"/>
            </a:endParaRPr>
          </a:p>
          <a:p>
            <a:pPr marL="457200" lvl="0" indent="-330200" algn="just">
              <a:lnSpc>
                <a:spcPct val="150000"/>
              </a:lnSpc>
              <a:buClr>
                <a:srgbClr val="EC7320"/>
              </a:buClr>
              <a:buSzPts val="1600"/>
              <a:buFont typeface="Helvetica Neue"/>
              <a:buChar char="❖"/>
            </a:pPr>
            <a:r>
              <a:rPr lang="lt-LT" sz="1800" dirty="0">
                <a:solidFill>
                  <a:schemeClr val="dk1"/>
                </a:solidFill>
              </a:rPr>
              <a:t>Dar kartą reikia atsižvelgti į būsimų dalyvių amžių formuojant požiūrį, formuojant grupę ir pasirenkant veiklas iš mokymo programos</a:t>
            </a:r>
            <a:r>
              <a:rPr lang="lt-LT" sz="1800" dirty="0" smtClean="0">
                <a:solidFill>
                  <a:schemeClr val="dk1"/>
                </a:solidFill>
              </a:rPr>
              <a:t>.</a:t>
            </a:r>
          </a:p>
          <a:p>
            <a:pPr marL="127000" lvl="0" algn="just">
              <a:lnSpc>
                <a:spcPct val="150000"/>
              </a:lnSpc>
              <a:buClr>
                <a:srgbClr val="EC7320"/>
              </a:buClr>
              <a:buSzPts val="1600"/>
            </a:pPr>
            <a:endParaRPr sz="1800" b="0" i="0" u="none" strike="noStrike" cap="none" dirty="0">
              <a:solidFill>
                <a:schemeClr val="dk1"/>
              </a:solidFill>
              <a:latin typeface="Arial"/>
              <a:ea typeface="Arial"/>
              <a:cs typeface="Arial"/>
              <a:sym typeface="Arial"/>
            </a:endParaRPr>
          </a:p>
          <a:p>
            <a:pPr marL="457200" lvl="0" indent="-330200" algn="just">
              <a:lnSpc>
                <a:spcPct val="150000"/>
              </a:lnSpc>
              <a:buClr>
                <a:srgbClr val="EC7320"/>
              </a:buClr>
              <a:buSzPts val="1600"/>
              <a:buFont typeface="Helvetica Neue"/>
              <a:buChar char="❖"/>
            </a:pPr>
            <a:r>
              <a:rPr lang="lt-LT" sz="1800" dirty="0" smtClean="0">
                <a:solidFill>
                  <a:schemeClr val="dk1"/>
                </a:solidFill>
              </a:rPr>
              <a:t>Rekomenduojama</a:t>
            </a:r>
            <a:r>
              <a:rPr lang="lt-LT" sz="1800" dirty="0">
                <a:solidFill>
                  <a:schemeClr val="dk1"/>
                </a:solidFill>
              </a:rPr>
              <a:t>, kad turinys būtų parengtas kartu su gebėjimų ir įvairovės suvokimo pamoka, kurios tikslas – sudominti mokinius </a:t>
            </a:r>
            <a:r>
              <a:rPr lang="lt-LT" sz="1800" dirty="0" smtClean="0">
                <a:solidFill>
                  <a:schemeClr val="dk1"/>
                </a:solidFill>
              </a:rPr>
              <a:t>skirtingais gebėjimais</a:t>
            </a:r>
            <a:r>
              <a:rPr lang="lt-LT" sz="1800" dirty="0">
                <a:solidFill>
                  <a:schemeClr val="dk1"/>
                </a:solidFill>
              </a:rPr>
              <a:t>, </a:t>
            </a:r>
            <a:r>
              <a:rPr lang="lt-LT" sz="1800" dirty="0" smtClean="0">
                <a:solidFill>
                  <a:schemeClr val="dk1"/>
                </a:solidFill>
              </a:rPr>
              <a:t>įvairove </a:t>
            </a:r>
            <a:r>
              <a:rPr lang="lt-LT" sz="1800" dirty="0">
                <a:solidFill>
                  <a:schemeClr val="dk1"/>
                </a:solidFill>
              </a:rPr>
              <a:t>ir </a:t>
            </a:r>
            <a:r>
              <a:rPr lang="lt-LT" sz="1800" dirty="0" err="1" smtClean="0">
                <a:solidFill>
                  <a:schemeClr val="dk1"/>
                </a:solidFill>
              </a:rPr>
              <a:t>įtrauktimi</a:t>
            </a:r>
            <a:r>
              <a:rPr lang="lt-LT" sz="1800" dirty="0" smtClean="0">
                <a:solidFill>
                  <a:schemeClr val="dk1"/>
                </a:solidFill>
              </a:rPr>
              <a:t>.</a:t>
            </a:r>
            <a:r>
              <a:rPr lang="es-ES" sz="1800" b="0" i="0" u="none" strike="noStrike" cap="none" dirty="0" smtClean="0">
                <a:solidFill>
                  <a:schemeClr val="dk1"/>
                </a:solidFill>
                <a:latin typeface="Arial"/>
                <a:ea typeface="Arial"/>
                <a:cs typeface="Arial"/>
                <a:sym typeface="Arial"/>
              </a:rPr>
              <a:t> </a:t>
            </a:r>
            <a:endParaRPr sz="1800" b="0" i="0" u="none" strike="noStrike" cap="none" dirty="0">
              <a:solidFill>
                <a:schemeClr val="dk1"/>
              </a:solidFill>
              <a:latin typeface="Arial"/>
              <a:ea typeface="Arial"/>
              <a:cs typeface="Arial"/>
              <a:sym typeface="Arial"/>
            </a:endParaRPr>
          </a:p>
          <a:p>
            <a:pPr marL="0" marR="0" lvl="0" indent="0" algn="just" rtl="0">
              <a:lnSpc>
                <a:spcPct val="150000"/>
              </a:lnSpc>
              <a:spcBef>
                <a:spcPts val="0"/>
              </a:spcBef>
              <a:spcAft>
                <a:spcPts val="0"/>
              </a:spcAft>
              <a:buClr>
                <a:srgbClr val="000000"/>
              </a:buClr>
              <a:buSzPts val="1100"/>
              <a:buFont typeface="Arial"/>
              <a:buNone/>
            </a:pPr>
            <a:endParaRPr sz="1100" b="0" i="0" u="none" strike="noStrike" cap="none" dirty="0">
              <a:solidFill>
                <a:schemeClr val="dk1"/>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g10c4d38af33_0_17"/>
          <p:cNvSpPr txBox="1"/>
          <p:nvPr/>
        </p:nvSpPr>
        <p:spPr>
          <a:xfrm>
            <a:off x="835200" y="3118251"/>
            <a:ext cx="10521600" cy="1007400"/>
          </a:xfrm>
          <a:prstGeom prst="rect">
            <a:avLst/>
          </a:prstGeom>
          <a:noFill/>
          <a:ln>
            <a:noFill/>
          </a:ln>
        </p:spPr>
        <p:txBody>
          <a:bodyPr spcFirstLastPara="1" wrap="square" lIns="91425" tIns="45700" rIns="91425" bIns="45700" anchor="t" anchorCtr="0">
            <a:normAutofit fontScale="70000" lnSpcReduction="20000"/>
          </a:bodyPr>
          <a:lstStyle/>
          <a:p>
            <a:pPr algn="ctr">
              <a:lnSpc>
                <a:spcPct val="90000"/>
              </a:lnSpc>
              <a:buClr>
                <a:schemeClr val="lt1"/>
              </a:buClr>
              <a:buSzPct val="100000"/>
            </a:pPr>
            <a:r>
              <a:rPr lang="lt-LT" sz="8800" b="1" dirty="0">
                <a:solidFill>
                  <a:schemeClr val="lt1"/>
                </a:solidFill>
                <a:latin typeface="Helvetica Neue"/>
                <a:ea typeface="Helvetica Neue"/>
                <a:cs typeface="Helvetica Neue"/>
                <a:sym typeface="Helvetica Neue"/>
              </a:rPr>
              <a:t>Dėkojame už jūsų </a:t>
            </a:r>
            <a:r>
              <a:rPr lang="lt-LT" sz="8800" b="1" dirty="0" smtClean="0">
                <a:solidFill>
                  <a:schemeClr val="lt1"/>
                </a:solidFill>
                <a:latin typeface="Helvetica Neue"/>
                <a:ea typeface="Helvetica Neue"/>
                <a:cs typeface="Helvetica Neue"/>
                <a:sym typeface="Helvetica Neue"/>
              </a:rPr>
              <a:t>dėmesį</a:t>
            </a:r>
            <a:r>
              <a:rPr lang="es-ES" sz="8800" b="1" i="0" u="none" strike="noStrike" cap="none" dirty="0" smtClean="0">
                <a:solidFill>
                  <a:schemeClr val="lt1"/>
                </a:solidFill>
                <a:latin typeface="Helvetica Neue"/>
                <a:ea typeface="Helvetica Neue"/>
                <a:cs typeface="Helvetica Neue"/>
                <a:sym typeface="Helvetica Neue"/>
              </a:rPr>
              <a:t>!</a:t>
            </a:r>
            <a:endParaRPr sz="1400" b="0" i="0" u="none" strike="noStrike" cap="none" dirty="0" smtClean="0">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AEEF"/>
              </a:buClr>
              <a:buSzPct val="100000"/>
              <a:buFont typeface="Arial"/>
              <a:buNone/>
            </a:pPr>
            <a:endParaRPr sz="6600" b="1" i="0" u="none" strike="noStrike" cap="none" dirty="0">
              <a:solidFill>
                <a:srgbClr val="00AEEF"/>
              </a:solidFill>
              <a:latin typeface="Helvetica Neue"/>
              <a:ea typeface="Helvetica Neue"/>
              <a:cs typeface="Helvetica Neue"/>
              <a:sym typeface="Helvetica Neue"/>
            </a:endParaRPr>
          </a:p>
        </p:txBody>
      </p:sp>
      <p:pic>
        <p:nvPicPr>
          <p:cNvPr id="195" name="Google Shape;195;g10c4d38af33_0_17"/>
          <p:cNvPicPr preferRelativeResize="0"/>
          <p:nvPr/>
        </p:nvPicPr>
        <p:blipFill rotWithShape="1">
          <a:blip r:embed="rId3">
            <a:alphaModFix/>
          </a:blip>
          <a:srcRect/>
          <a:stretch/>
        </p:blipFill>
        <p:spPr>
          <a:xfrm>
            <a:off x="4170299" y="3646051"/>
            <a:ext cx="4445675" cy="2729625"/>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ersonalizado">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Diseño personalizado">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TotalTime>
  <Words>1822</Words>
  <Application>Microsoft Office PowerPoint</Application>
  <PresentationFormat>Plačiaekranė</PresentationFormat>
  <Paragraphs>185</Paragraphs>
  <Slides>20</Slides>
  <Notes>20</Notes>
  <HiddenSlides>0</HiddenSlides>
  <MMClips>0</MMClips>
  <ScaleCrop>false</ScaleCrop>
  <HeadingPairs>
    <vt:vector size="6" baseType="variant">
      <vt:variant>
        <vt:lpstr>Naudojami šriftai</vt:lpstr>
      </vt:variant>
      <vt:variant>
        <vt:i4>4</vt:i4>
      </vt:variant>
      <vt:variant>
        <vt:lpstr>Tema</vt:lpstr>
      </vt:variant>
      <vt:variant>
        <vt:i4>2</vt:i4>
      </vt:variant>
      <vt:variant>
        <vt:lpstr>Skaidrių pavadinimai</vt:lpstr>
      </vt:variant>
      <vt:variant>
        <vt:i4>20</vt:i4>
      </vt:variant>
    </vt:vector>
  </HeadingPairs>
  <TitlesOfParts>
    <vt:vector size="26" baseType="lpstr">
      <vt:lpstr>Helvetica Neue</vt:lpstr>
      <vt:lpstr>Calibri</vt:lpstr>
      <vt:lpstr>Noto Sans Symbols</vt:lpstr>
      <vt:lpstr>Arial</vt:lpstr>
      <vt:lpstr>Diseño personalizado</vt:lpstr>
      <vt:lpstr>2_Diseño personalizado</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pateiktis</dc:title>
  <dc:creator>Óscar Muñoz</dc:creator>
  <cp:lastModifiedBy>User</cp:lastModifiedBy>
  <cp:revision>16</cp:revision>
  <dcterms:created xsi:type="dcterms:W3CDTF">2021-02-16T14:32:26Z</dcterms:created>
  <dcterms:modified xsi:type="dcterms:W3CDTF">2022-11-04T09:07:17Z</dcterms:modified>
</cp:coreProperties>
</file>