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30"/>
  </p:notesMasterIdLst>
  <p:sldIdLst>
    <p:sldId id="256" r:id="rId3"/>
    <p:sldId id="261" r:id="rId4"/>
    <p:sldId id="326" r:id="rId5"/>
    <p:sldId id="336" r:id="rId6"/>
    <p:sldId id="277" r:id="rId7"/>
    <p:sldId id="279" r:id="rId8"/>
    <p:sldId id="280" r:id="rId9"/>
    <p:sldId id="281" r:id="rId10"/>
    <p:sldId id="282" r:id="rId11"/>
    <p:sldId id="283" r:id="rId12"/>
    <p:sldId id="284" r:id="rId13"/>
    <p:sldId id="327" r:id="rId14"/>
    <p:sldId id="287" r:id="rId15"/>
    <p:sldId id="289" r:id="rId16"/>
    <p:sldId id="294" r:id="rId17"/>
    <p:sldId id="328" r:id="rId18"/>
    <p:sldId id="296" r:id="rId19"/>
    <p:sldId id="298" r:id="rId20"/>
    <p:sldId id="330" r:id="rId21"/>
    <p:sldId id="300" r:id="rId22"/>
    <p:sldId id="302" r:id="rId23"/>
    <p:sldId id="305" r:id="rId24"/>
    <p:sldId id="331" r:id="rId25"/>
    <p:sldId id="310" r:id="rId26"/>
    <p:sldId id="312" r:id="rId27"/>
    <p:sldId id="314" r:id="rId28"/>
    <p:sldId id="259" r:id="rId29"/>
  </p:sldIdLst>
  <p:sldSz cx="12192000" cy="6858000"/>
  <p:notesSz cx="6858000" cy="9144000"/>
  <p:embeddedFontLst>
    <p:embeddedFont>
      <p:font typeface="Helvetica Neue" charset="0"/>
      <p:regular r:id="rId31"/>
      <p:bold r:id="rId32"/>
      <p:italic r:id="rId33"/>
      <p:boldItalic r:id="rId34"/>
    </p:embeddedFont>
    <p:embeddedFont>
      <p:font typeface="Noto Sans Symbols" charset="0"/>
      <p:regular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iyZzVW4p5EgJyVY88ERb/qXPyb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9A62"/>
    <a:srgbClr val="8A6600"/>
    <a:srgbClr val="9E75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06" autoAdjust="0"/>
    <p:restoredTop sz="66894" autoAdjust="0"/>
  </p:normalViewPr>
  <p:slideViewPr>
    <p:cSldViewPr snapToGrid="0">
      <p:cViewPr varScale="1">
        <p:scale>
          <a:sx n="54" d="100"/>
          <a:sy n="54" d="100"/>
        </p:scale>
        <p:origin x="-82" y="-60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312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67" Type="http://customschemas.google.com/relationships/presentationmetadata" Target="metadata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6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89B37-8606-4017-81E6-C012B370A1E9}" type="datetimeFigureOut">
              <a:rPr lang="en-US" smtClean="0"/>
              <a:pPr/>
              <a:t>11/19/2022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51219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u3aQMxkrc4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567592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noProof="0" dirty="0"/>
              <a:t>Bu </a:t>
            </a:r>
            <a:r>
              <a:rPr lang="en-US" noProof="0" dirty="0" err="1"/>
              <a:t>zorluklar</a:t>
            </a:r>
            <a:r>
              <a:rPr lang="en-US" noProof="0" dirty="0"/>
              <a:t> </a:t>
            </a:r>
            <a:r>
              <a:rPr lang="en-US" noProof="0" dirty="0" err="1"/>
              <a:t>ortak</a:t>
            </a:r>
            <a:r>
              <a:rPr lang="en-US" noProof="0" dirty="0"/>
              <a:t> </a:t>
            </a:r>
            <a:r>
              <a:rPr lang="en-US" noProof="0" dirty="0" err="1"/>
              <a:t>eşitsizlik</a:t>
            </a:r>
            <a:r>
              <a:rPr lang="en-US" noProof="0" dirty="0"/>
              <a:t> </a:t>
            </a:r>
            <a:r>
              <a:rPr lang="en-US" noProof="0" dirty="0" err="1"/>
              <a:t>özelliklerine</a:t>
            </a:r>
            <a:r>
              <a:rPr lang="en-US" noProof="0" dirty="0"/>
              <a:t> (</a:t>
            </a:r>
            <a:r>
              <a:rPr lang="en-US" noProof="0" dirty="0" err="1"/>
              <a:t>sakatlık</a:t>
            </a:r>
            <a:r>
              <a:rPr lang="en-US" noProof="0" dirty="0"/>
              <a:t>, </a:t>
            </a:r>
            <a:r>
              <a:rPr lang="en-US" noProof="0" dirty="0" err="1"/>
              <a:t>etnik</a:t>
            </a:r>
            <a:r>
              <a:rPr lang="en-US" noProof="0" dirty="0"/>
              <a:t> </a:t>
            </a:r>
            <a:r>
              <a:rPr lang="en-US" noProof="0" dirty="0" err="1"/>
              <a:t>köken</a:t>
            </a:r>
            <a:r>
              <a:rPr lang="en-US" noProof="0" dirty="0"/>
              <a:t>, </a:t>
            </a:r>
            <a:r>
              <a:rPr lang="en-US" noProof="0" dirty="0" err="1"/>
              <a:t>dil</a:t>
            </a:r>
            <a:r>
              <a:rPr lang="en-US" noProof="0" dirty="0"/>
              <a:t>, </a:t>
            </a:r>
            <a:r>
              <a:rPr lang="en-US" noProof="0" dirty="0" err="1"/>
              <a:t>göç</a:t>
            </a:r>
            <a:r>
              <a:rPr lang="en-US" noProof="0" dirty="0"/>
              <a:t>, </a:t>
            </a:r>
            <a:r>
              <a:rPr lang="en-US" noProof="0" dirty="0" err="1"/>
              <a:t>yerinden</a:t>
            </a:r>
            <a:r>
              <a:rPr lang="en-US" noProof="0" dirty="0"/>
              <a:t> </a:t>
            </a:r>
            <a:r>
              <a:rPr lang="en-US" noProof="0" dirty="0" err="1"/>
              <a:t>edilme</a:t>
            </a:r>
            <a:r>
              <a:rPr lang="en-US" noProof="0" dirty="0"/>
              <a:t>, </a:t>
            </a:r>
            <a:r>
              <a:rPr lang="en-US" noProof="0" dirty="0" err="1"/>
              <a:t>cinsiyet</a:t>
            </a:r>
            <a:r>
              <a:rPr lang="en-US" noProof="0" dirty="0"/>
              <a:t> </a:t>
            </a:r>
            <a:r>
              <a:rPr lang="en-US" noProof="0" dirty="0" err="1"/>
              <a:t>ve</a:t>
            </a:r>
            <a:r>
              <a:rPr lang="en-US" noProof="0" dirty="0"/>
              <a:t> din </a:t>
            </a:r>
            <a:r>
              <a:rPr lang="en-US" noProof="0" dirty="0" err="1"/>
              <a:t>gibi</a:t>
            </a:r>
            <a:r>
              <a:rPr lang="en-US" noProof="0" dirty="0"/>
              <a:t>) </a:t>
            </a:r>
            <a:r>
              <a:rPr lang="en-US" noProof="0" dirty="0" err="1"/>
              <a:t>sahip</a:t>
            </a:r>
            <a:r>
              <a:rPr lang="en-US" noProof="0" dirty="0"/>
              <a:t> </a:t>
            </a:r>
            <a:r>
              <a:rPr lang="en-US" noProof="0" dirty="0" err="1"/>
              <a:t>olabilir</a:t>
            </a:r>
            <a:r>
              <a:rPr lang="en-US" noProof="0" dirty="0"/>
              <a:t>, </a:t>
            </a:r>
            <a:r>
              <a:rPr lang="en-US" noProof="0" dirty="0" err="1"/>
              <a:t>ancak</a:t>
            </a:r>
            <a:r>
              <a:rPr lang="en-US" noProof="0" dirty="0"/>
              <a:t> </a:t>
            </a:r>
            <a:r>
              <a:rPr lang="en-US" noProof="0" dirty="0" err="1"/>
              <a:t>diğerleri</a:t>
            </a:r>
            <a:r>
              <a:rPr lang="en-US" noProof="0" dirty="0"/>
              <a:t> </a:t>
            </a:r>
            <a:r>
              <a:rPr lang="en-US" noProof="0" dirty="0" err="1"/>
              <a:t>coğrafi</a:t>
            </a:r>
            <a:r>
              <a:rPr lang="en-US" noProof="0" dirty="0"/>
              <a:t> </a:t>
            </a:r>
            <a:r>
              <a:rPr lang="en-US" noProof="0" dirty="0" err="1"/>
              <a:t>ve</a:t>
            </a:r>
            <a:r>
              <a:rPr lang="en-US" noProof="0" dirty="0"/>
              <a:t> </a:t>
            </a:r>
            <a:r>
              <a:rPr lang="en-US" noProof="0" dirty="0" err="1"/>
              <a:t>ekonomik</a:t>
            </a:r>
            <a:r>
              <a:rPr lang="en-US" noProof="0" dirty="0"/>
              <a:t> </a:t>
            </a:r>
            <a:r>
              <a:rPr lang="en-US" noProof="0" dirty="0" err="1"/>
              <a:t>bağlamlarla</a:t>
            </a:r>
            <a:r>
              <a:rPr lang="en-US" noProof="0" dirty="0"/>
              <a:t> </a:t>
            </a:r>
            <a:r>
              <a:rPr lang="en-US" noProof="0" dirty="0" err="1"/>
              <a:t>ve</a:t>
            </a:r>
            <a:r>
              <a:rPr lang="en-US" noProof="0" dirty="0"/>
              <a:t> </a:t>
            </a:r>
            <a:r>
              <a:rPr lang="en-US" noProof="0" dirty="0" err="1"/>
              <a:t>örneğin</a:t>
            </a:r>
            <a:r>
              <a:rPr lang="en-US" noProof="0" dirty="0"/>
              <a:t> </a:t>
            </a:r>
            <a:r>
              <a:rPr lang="en-US" noProof="0" dirty="0" err="1"/>
              <a:t>tümü</a:t>
            </a:r>
            <a:r>
              <a:rPr lang="en-US" noProof="0" dirty="0"/>
              <a:t> Covid-19 </a:t>
            </a:r>
            <a:r>
              <a:rPr lang="en-US" noProof="0" dirty="0" err="1"/>
              <a:t>tarafından</a:t>
            </a:r>
            <a:r>
              <a:rPr lang="en-US" noProof="0" dirty="0"/>
              <a:t> </a:t>
            </a:r>
            <a:r>
              <a:rPr lang="en-US" noProof="0" dirty="0" err="1"/>
              <a:t>artırılan</a:t>
            </a:r>
            <a:r>
              <a:rPr lang="en-US" noProof="0" dirty="0"/>
              <a:t> </a:t>
            </a:r>
            <a:r>
              <a:rPr lang="en-US" noProof="0" dirty="0" err="1"/>
              <a:t>yoksullukla</a:t>
            </a:r>
            <a:r>
              <a:rPr lang="en-US" noProof="0" dirty="0"/>
              <a:t> </a:t>
            </a:r>
            <a:r>
              <a:rPr lang="en-US" noProof="0" dirty="0" err="1"/>
              <a:t>ilgilidir</a:t>
            </a:r>
            <a:r>
              <a:rPr lang="en-US" noProof="0" dirty="0"/>
              <a:t>. </a:t>
            </a:r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59242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4279896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 smtClean="0"/>
              <a:t>Sunucu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not: </a:t>
            </a:r>
            <a:r>
              <a:rPr lang="en-US" dirty="0" err="1" smtClean="0"/>
              <a:t>Düşünün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katılımcılarınızla</a:t>
            </a:r>
            <a:r>
              <a:rPr lang="en-US" dirty="0" smtClean="0"/>
              <a:t> </a:t>
            </a:r>
            <a:r>
              <a:rPr lang="en-US" dirty="0" err="1" smtClean="0"/>
              <a:t>paylaşın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44305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Araştırmalar</a:t>
            </a:r>
            <a:r>
              <a:rPr lang="en-US" dirty="0"/>
              <a:t>,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kültürlü</a:t>
            </a:r>
            <a:r>
              <a:rPr lang="en-US" dirty="0"/>
              <a:t> </a:t>
            </a:r>
            <a:r>
              <a:rPr lang="en-US" dirty="0" err="1"/>
              <a:t>sınıflardaki</a:t>
            </a:r>
            <a:r>
              <a:rPr lang="en-US" dirty="0"/>
              <a:t>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içeriği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ikinci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dilde</a:t>
            </a:r>
            <a:r>
              <a:rPr lang="en-US" dirty="0"/>
              <a:t> </a:t>
            </a:r>
            <a:r>
              <a:rPr lang="en-US" dirty="0" err="1"/>
              <a:t>öğrendikleri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, </a:t>
            </a:r>
            <a:r>
              <a:rPr lang="en-US" dirty="0" err="1"/>
              <a:t>dil</a:t>
            </a:r>
            <a:r>
              <a:rPr lang="en-US" dirty="0"/>
              <a:t> </a:t>
            </a:r>
            <a:r>
              <a:rPr lang="en-US" dirty="0" err="1"/>
              <a:t>yeterliliğine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değillerse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durumun</a:t>
            </a:r>
            <a:r>
              <a:rPr lang="en-US" dirty="0"/>
              <a:t>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başarısını</a:t>
            </a:r>
            <a:r>
              <a:rPr lang="en-US" dirty="0"/>
              <a:t>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etkileyeceğini</a:t>
            </a:r>
            <a:r>
              <a:rPr lang="en-US" dirty="0"/>
              <a:t> </a:t>
            </a:r>
            <a:r>
              <a:rPr lang="en-US" dirty="0" err="1"/>
              <a:t>göstermektedir.Öğrenciler</a:t>
            </a:r>
            <a:r>
              <a:rPr lang="en-US" dirty="0"/>
              <a:t> </a:t>
            </a:r>
            <a:r>
              <a:rPr lang="en-US" dirty="0" err="1"/>
              <a:t>söz</a:t>
            </a:r>
            <a:r>
              <a:rPr lang="en-US" dirty="0"/>
              <a:t> </a:t>
            </a:r>
            <a:r>
              <a:rPr lang="en-US" dirty="0" err="1"/>
              <a:t>konusu</a:t>
            </a:r>
            <a:r>
              <a:rPr lang="en-US" dirty="0"/>
              <a:t> </a:t>
            </a:r>
            <a:r>
              <a:rPr lang="en-US" dirty="0" err="1"/>
              <a:t>olduğunda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Belçika</a:t>
            </a:r>
            <a:r>
              <a:rPr lang="en-US" dirty="0"/>
              <a:t> </a:t>
            </a:r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örneğinde</a:t>
            </a:r>
            <a:r>
              <a:rPr lang="en-US" dirty="0"/>
              <a:t>, </a:t>
            </a:r>
            <a:r>
              <a:rPr lang="en-US" dirty="0" err="1"/>
              <a:t>yerli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öğrencilerin</a:t>
            </a:r>
            <a:r>
              <a:rPr lang="en-US" dirty="0"/>
              <a:t>,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azınlık</a:t>
            </a:r>
            <a:r>
              <a:rPr lang="en-US" dirty="0"/>
              <a:t> </a:t>
            </a:r>
            <a:r>
              <a:rPr lang="en-US" dirty="0" err="1"/>
              <a:t>oluşturdukları</a:t>
            </a:r>
            <a:r>
              <a:rPr lang="en-US" dirty="0"/>
              <a:t> </a:t>
            </a:r>
            <a:r>
              <a:rPr lang="en-US" dirty="0" err="1"/>
              <a:t>okullarda</a:t>
            </a:r>
            <a:r>
              <a:rPr lang="en-US" dirty="0"/>
              <a:t>, </a:t>
            </a:r>
            <a:r>
              <a:rPr lang="en-US" dirty="0" err="1"/>
              <a:t>mağdur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riski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yüksekti</a:t>
            </a:r>
            <a:r>
              <a:rPr lang="en-US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Mültecilerin</a:t>
            </a:r>
            <a:r>
              <a:rPr lang="en-US" dirty="0"/>
              <a:t> </a:t>
            </a:r>
            <a:r>
              <a:rPr lang="en-US" dirty="0" err="1"/>
              <a:t>ülkenin</a:t>
            </a:r>
            <a:r>
              <a:rPr lang="en-US" dirty="0"/>
              <a:t> </a:t>
            </a:r>
            <a:r>
              <a:rPr lang="en-US" dirty="0" err="1"/>
              <a:t>dilini</a:t>
            </a:r>
            <a:r>
              <a:rPr lang="en-US" dirty="0"/>
              <a:t> </a:t>
            </a:r>
            <a:r>
              <a:rPr lang="en-US" dirty="0" err="1"/>
              <a:t>bilmedikleri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yaşadıkları</a:t>
            </a:r>
            <a:r>
              <a:rPr lang="en-US" dirty="0"/>
              <a:t> </a:t>
            </a:r>
            <a:r>
              <a:rPr lang="en-US" dirty="0" err="1"/>
              <a:t>zorlukların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simülasyonu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aşağıdaki</a:t>
            </a:r>
            <a:r>
              <a:rPr lang="en-US" dirty="0"/>
              <a:t> </a:t>
            </a:r>
            <a:r>
              <a:rPr lang="en-US" dirty="0" err="1"/>
              <a:t>etkinliği</a:t>
            </a:r>
            <a:r>
              <a:rPr lang="en-US" dirty="0"/>
              <a:t> </a:t>
            </a:r>
            <a:r>
              <a:rPr lang="en-US" dirty="0" err="1"/>
              <a:t>deneyebilirsiniz</a:t>
            </a:r>
            <a:r>
              <a:rPr lang="en-US" dirty="0"/>
              <a:t>. Bilgi: https://www.coe.int/en/web/compass/language-barrier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94458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bağlılık</a:t>
            </a:r>
            <a:r>
              <a:rPr lang="en-US" dirty="0"/>
              <a:t> </a:t>
            </a:r>
            <a:r>
              <a:rPr lang="en-US" dirty="0" err="1"/>
              <a:t>güvensizliği</a:t>
            </a:r>
            <a:r>
              <a:rPr lang="en-US" dirty="0"/>
              <a:t>: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ülkede</a:t>
            </a:r>
            <a:r>
              <a:rPr lang="en-US" dirty="0"/>
              <a:t> yeni </a:t>
            </a:r>
            <a:r>
              <a:rPr lang="en-US" dirty="0" err="1"/>
              <a:t>olan</a:t>
            </a:r>
            <a:r>
              <a:rPr lang="en-US" dirty="0"/>
              <a:t> yeni </a:t>
            </a:r>
            <a:r>
              <a:rPr lang="en-US" dirty="0" err="1"/>
              <a:t>öğrencinin</a:t>
            </a:r>
            <a:r>
              <a:rPr lang="en-US" dirty="0"/>
              <a:t> ne </a:t>
            </a:r>
            <a:r>
              <a:rPr lang="en-US" dirty="0" err="1"/>
              <a:t>evinde</a:t>
            </a:r>
            <a:r>
              <a:rPr lang="en-US" dirty="0"/>
              <a:t> ne de yeni </a:t>
            </a:r>
            <a:r>
              <a:rPr lang="en-US" dirty="0" err="1"/>
              <a:t>ortamında</a:t>
            </a:r>
            <a:r>
              <a:rPr lang="en-US" dirty="0"/>
              <a:t> </a:t>
            </a:r>
            <a:r>
              <a:rPr lang="en-US" dirty="0" err="1"/>
              <a:t>kendini</a:t>
            </a:r>
            <a:r>
              <a:rPr lang="en-US" dirty="0"/>
              <a:t> </a:t>
            </a:r>
            <a:r>
              <a:rPr lang="en-US" dirty="0" err="1"/>
              <a:t>evinde</a:t>
            </a:r>
            <a:r>
              <a:rPr lang="en-US" dirty="0"/>
              <a:t> </a:t>
            </a:r>
            <a:r>
              <a:rPr lang="en-US" dirty="0" err="1"/>
              <a:t>hissetmemesi</a:t>
            </a:r>
            <a:r>
              <a:rPr lang="en-US" dirty="0"/>
              <a:t>. Bu durum hem </a:t>
            </a:r>
            <a:r>
              <a:rPr lang="en-US" dirty="0" err="1"/>
              <a:t>eğitimsel</a:t>
            </a:r>
            <a:r>
              <a:rPr lang="en-US" dirty="0"/>
              <a:t> hem de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açıdan</a:t>
            </a:r>
            <a:r>
              <a:rPr lang="en-US" dirty="0"/>
              <a:t> </a:t>
            </a:r>
            <a:r>
              <a:rPr lang="en-US" dirty="0" err="1"/>
              <a:t>yabancılaşmaya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açabileceği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depresyona</a:t>
            </a:r>
            <a:r>
              <a:rPr lang="en-US" dirty="0"/>
              <a:t> da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açabilmektedir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sözsüz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hareketleri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,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kültürlerdeki</a:t>
            </a:r>
            <a:r>
              <a:rPr lang="en-US" dirty="0"/>
              <a:t> </a:t>
            </a:r>
            <a:r>
              <a:rPr lang="en-US" dirty="0" err="1"/>
              <a:t>sözsüz</a:t>
            </a:r>
            <a:r>
              <a:rPr lang="en-US" dirty="0"/>
              <a:t> </a:t>
            </a:r>
            <a:r>
              <a:rPr lang="en-US" dirty="0" err="1"/>
              <a:t>iletişim</a:t>
            </a:r>
            <a:r>
              <a:rPr lang="en-US" dirty="0"/>
              <a:t> </a:t>
            </a:r>
            <a:r>
              <a:rPr lang="en-US" dirty="0" err="1"/>
              <a:t>arasındaki</a:t>
            </a:r>
            <a:r>
              <a:rPr lang="en-US" dirty="0"/>
              <a:t> </a:t>
            </a:r>
            <a:r>
              <a:rPr lang="en-US" dirty="0" err="1"/>
              <a:t>farklara</a:t>
            </a:r>
            <a:r>
              <a:rPr lang="en-US" dirty="0"/>
              <a:t> </a:t>
            </a:r>
            <a:r>
              <a:rPr lang="en-US" dirty="0" err="1"/>
              <a:t>ilişkin</a:t>
            </a:r>
            <a:r>
              <a:rPr lang="en-US" dirty="0"/>
              <a:t> </a:t>
            </a:r>
            <a:r>
              <a:rPr lang="en-US" dirty="0" err="1"/>
              <a:t>farkındalığı</a:t>
            </a:r>
            <a:r>
              <a:rPr lang="en-US" dirty="0"/>
              <a:t> </a:t>
            </a:r>
            <a:r>
              <a:rPr lang="en-US" dirty="0" err="1"/>
              <a:t>artırmak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aşağıdaki</a:t>
            </a:r>
            <a:r>
              <a:rPr lang="en-US" dirty="0"/>
              <a:t> </a:t>
            </a:r>
            <a:r>
              <a:rPr lang="en-US" dirty="0" err="1"/>
              <a:t>videoyu</a:t>
            </a:r>
            <a:r>
              <a:rPr lang="en-US" dirty="0"/>
              <a:t> </a:t>
            </a:r>
            <a:r>
              <a:rPr lang="en-US" dirty="0" err="1"/>
              <a:t>kullanın</a:t>
            </a:r>
            <a:r>
              <a:rPr lang="en-US" dirty="0"/>
              <a:t>. https://www.youtube.com/watch?v=eoW53zvWBqw. </a:t>
            </a:r>
            <a:r>
              <a:rPr lang="en-US" dirty="0" err="1"/>
              <a:t>Oturumdan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videoyu</a:t>
            </a:r>
            <a:r>
              <a:rPr lang="en-US" dirty="0"/>
              <a:t> </a:t>
            </a:r>
            <a:r>
              <a:rPr lang="en-US" dirty="0" err="1"/>
              <a:t>izleyin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katılımcılarınız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bölümü</a:t>
            </a:r>
            <a:r>
              <a:rPr lang="en-US" dirty="0"/>
              <a:t> </a:t>
            </a:r>
            <a:r>
              <a:rPr lang="en-US" dirty="0" err="1"/>
              <a:t>seçin</a:t>
            </a:r>
            <a:r>
              <a:rPr lang="en-US" dirty="0"/>
              <a:t>. </a:t>
            </a:r>
            <a:r>
              <a:rPr lang="en-US" dirty="0" err="1"/>
              <a:t>Katılımcılarınız</a:t>
            </a:r>
            <a:r>
              <a:rPr lang="en-US" dirty="0"/>
              <a:t> </a:t>
            </a:r>
            <a:r>
              <a:rPr lang="en-US" dirty="0" err="1"/>
              <a:t>konuyla</a:t>
            </a:r>
            <a:r>
              <a:rPr lang="en-US" dirty="0"/>
              <a:t> </a:t>
            </a:r>
            <a:r>
              <a:rPr lang="en-US" dirty="0" err="1"/>
              <a:t>ilgileniyorlarsa</a:t>
            </a:r>
            <a:r>
              <a:rPr lang="en-US" dirty="0"/>
              <a:t> </a:t>
            </a:r>
            <a:r>
              <a:rPr lang="en-US" dirty="0" err="1"/>
              <a:t>şunları</a:t>
            </a:r>
            <a:r>
              <a:rPr lang="en-US" dirty="0"/>
              <a:t> da </a:t>
            </a:r>
            <a:r>
              <a:rPr lang="en-US" dirty="0" err="1"/>
              <a:t>izleyebilirler</a:t>
            </a:r>
            <a:r>
              <a:rPr lang="en-US" dirty="0"/>
              <a:t>: </a:t>
            </a:r>
            <a:r>
              <a:rPr lang="en-US" dirty="0" err="1"/>
              <a:t>Dünya</a:t>
            </a:r>
            <a:r>
              <a:rPr lang="en-US" dirty="0"/>
              <a:t> </a:t>
            </a:r>
            <a:r>
              <a:rPr lang="en-US" dirty="0" err="1"/>
              <a:t>çapında</a:t>
            </a:r>
            <a:r>
              <a:rPr lang="en-US" dirty="0"/>
              <a:t> </a:t>
            </a:r>
            <a:r>
              <a:rPr lang="en-US" dirty="0" err="1"/>
              <a:t>jestler</a:t>
            </a:r>
            <a:r>
              <a:rPr lang="en-US" dirty="0"/>
              <a:t> </a:t>
            </a:r>
            <a:r>
              <a:rPr lang="en-US" dirty="0" err="1"/>
              <a:t>turuna</a:t>
            </a:r>
            <a:r>
              <a:rPr lang="en-US" dirty="0"/>
              <a:t> </a:t>
            </a:r>
            <a:r>
              <a:rPr lang="en-US" dirty="0" err="1"/>
              <a:t>katılın</a:t>
            </a:r>
            <a:r>
              <a:rPr lang="en-US" dirty="0"/>
              <a:t>: https://www.youtube.com/watch?v=qCo3wSGYRbQ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 </a:t>
            </a:r>
            <a:r>
              <a:rPr lang="en-US" dirty="0" err="1"/>
              <a:t>Stereotipler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katılımcıları</a:t>
            </a:r>
            <a:r>
              <a:rPr lang="en-US" dirty="0"/>
              <a:t> </a:t>
            </a:r>
            <a:r>
              <a:rPr lang="en-US" dirty="0" err="1"/>
              <a:t>izlemeye</a:t>
            </a:r>
            <a:r>
              <a:rPr lang="en-US" dirty="0"/>
              <a:t> </a:t>
            </a:r>
            <a:r>
              <a:rPr lang="en-US" dirty="0" err="1"/>
              <a:t>davet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: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Stereotiplerle</a:t>
            </a:r>
            <a:r>
              <a:rPr lang="en-US" dirty="0"/>
              <a:t> </a:t>
            </a:r>
            <a:r>
              <a:rPr lang="en-US" dirty="0" err="1"/>
              <a:t>Savaşmak</a:t>
            </a:r>
            <a:r>
              <a:rPr lang="en-US" dirty="0"/>
              <a:t> | Sadie Ortiz | </a:t>
            </a:r>
            <a:r>
              <a:rPr lang="en-US" dirty="0" err="1"/>
              <a:t>TEDxYouth</a:t>
            </a:r>
            <a:r>
              <a:rPr lang="en-US" dirty="0"/>
              <a:t> https://www.youtube.com/watch?v=cr-7-RooA14Sanat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medyayı</a:t>
            </a:r>
            <a:r>
              <a:rPr lang="en-US" dirty="0"/>
              <a:t> </a:t>
            </a:r>
            <a:r>
              <a:rPr lang="en-US" dirty="0" err="1"/>
              <a:t>kullanarak</a:t>
            </a:r>
            <a:r>
              <a:rPr lang="en-US" dirty="0"/>
              <a:t> </a:t>
            </a:r>
            <a:r>
              <a:rPr lang="en-US" dirty="0" err="1"/>
              <a:t>stereotipleri</a:t>
            </a:r>
            <a:r>
              <a:rPr lang="en-US" dirty="0"/>
              <a:t> </a:t>
            </a:r>
            <a:r>
              <a:rPr lang="en-US" dirty="0" err="1"/>
              <a:t>yıkmak</a:t>
            </a:r>
            <a:r>
              <a:rPr lang="en-US" dirty="0"/>
              <a:t> | </a:t>
            </a:r>
            <a:r>
              <a:rPr lang="en-US" dirty="0" err="1"/>
              <a:t>Bayete</a:t>
            </a:r>
            <a:r>
              <a:rPr lang="en-US" dirty="0"/>
              <a:t> Ross Smith | </a:t>
            </a:r>
            <a:r>
              <a:rPr lang="en-US" dirty="0" err="1"/>
              <a:t>TEDxMidAtlantic</a:t>
            </a:r>
            <a:r>
              <a:rPr lang="en-US" dirty="0"/>
              <a:t> https://www.youtube.com/watch?v=9zyqcuQVafk</a:t>
            </a:r>
            <a:endParaRPr lang="en-US" b="0"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13855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stresi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risklerinden</a:t>
            </a:r>
            <a:r>
              <a:rPr lang="en-US" dirty="0"/>
              <a:t>, </a:t>
            </a:r>
            <a:r>
              <a:rPr lang="en-US" dirty="0" err="1"/>
              <a:t>sığınma</a:t>
            </a:r>
            <a:r>
              <a:rPr lang="en-US" dirty="0"/>
              <a:t> </a:t>
            </a:r>
            <a:r>
              <a:rPr lang="en-US" dirty="0" err="1"/>
              <a:t>taleplerinden</a:t>
            </a:r>
            <a:r>
              <a:rPr lang="en-US" dirty="0"/>
              <a:t>, </a:t>
            </a:r>
            <a:r>
              <a:rPr lang="en-US" dirty="0" err="1"/>
              <a:t>evlerini</a:t>
            </a:r>
            <a:r>
              <a:rPr lang="en-US" dirty="0"/>
              <a:t> </a:t>
            </a:r>
            <a:r>
              <a:rPr lang="en-US" dirty="0" err="1"/>
              <a:t>terk</a:t>
            </a:r>
            <a:r>
              <a:rPr lang="en-US" dirty="0"/>
              <a:t> </a:t>
            </a:r>
            <a:r>
              <a:rPr lang="en-US" dirty="0" err="1"/>
              <a:t>etmelerinden</a:t>
            </a:r>
            <a:r>
              <a:rPr lang="en-US" dirty="0"/>
              <a:t> </a:t>
            </a:r>
            <a:r>
              <a:rPr lang="en-US" dirty="0" err="1"/>
              <a:t>kaynaklanmaktadır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09177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400" dirty="0" err="1"/>
              <a:t>Irksal</a:t>
            </a:r>
            <a:r>
              <a:rPr lang="en-US" sz="1400" dirty="0"/>
              <a:t> </a:t>
            </a:r>
            <a:r>
              <a:rPr lang="en-US" sz="1400" dirty="0" err="1"/>
              <a:t>farkındalık</a:t>
            </a:r>
            <a:r>
              <a:rPr lang="en-US" sz="1400" dirty="0"/>
              <a:t>, </a:t>
            </a:r>
            <a:r>
              <a:rPr lang="en-US" sz="1400" dirty="0" err="1"/>
              <a:t>sınıfta</a:t>
            </a:r>
            <a:r>
              <a:rPr lang="en-US" sz="1400" dirty="0"/>
              <a:t> </a:t>
            </a:r>
            <a:r>
              <a:rPr lang="en-US" sz="1400" dirty="0" err="1"/>
              <a:t>ırksal</a:t>
            </a:r>
            <a:r>
              <a:rPr lang="en-US" sz="1400" dirty="0"/>
              <a:t>, </a:t>
            </a:r>
            <a:r>
              <a:rPr lang="en-US" sz="1400" dirty="0" err="1"/>
              <a:t>etnik</a:t>
            </a:r>
            <a:r>
              <a:rPr lang="en-US" sz="1400" dirty="0"/>
              <a:t>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kültürel</a:t>
            </a:r>
            <a:r>
              <a:rPr lang="en-US" sz="1400" dirty="0"/>
              <a:t> </a:t>
            </a:r>
            <a:r>
              <a:rPr lang="en-US" sz="1400" dirty="0" err="1"/>
              <a:t>çeşitliliğin</a:t>
            </a:r>
            <a:r>
              <a:rPr lang="en-US" sz="1400" dirty="0"/>
              <a:t> </a:t>
            </a:r>
            <a:r>
              <a:rPr lang="en-US" sz="1400" dirty="0" err="1"/>
              <a:t>tanınmasını</a:t>
            </a:r>
            <a:r>
              <a:rPr lang="en-US" sz="1400" dirty="0"/>
              <a:t> </a:t>
            </a:r>
            <a:r>
              <a:rPr lang="en-US" sz="1400" dirty="0" err="1"/>
              <a:t>içerir</a:t>
            </a:r>
            <a:r>
              <a:rPr lang="en-US" sz="1400" dirty="0"/>
              <a:t>.</a:t>
            </a:r>
          </a:p>
          <a:p>
            <a:endParaRPr lang="en-US" sz="1400" b="0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Vaka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Çalışması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Katılımcıları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gruplara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ayırın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Katılımcılara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vakayla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birlikte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broşürü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verin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Onları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okumaya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davayı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tartışmaya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davet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edin</a:t>
            </a:r>
            <a:r>
              <a:rPr lang="en-US" sz="1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en-US" sz="1400" b="0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Sınıfta</a:t>
            </a:r>
            <a:r>
              <a:rPr lang="en-U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düşmanca</a:t>
            </a:r>
            <a:r>
              <a:rPr lang="en-U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önyargı</a:t>
            </a:r>
            <a:r>
              <a:rPr lang="en-U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yaşındaki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göçmen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kız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Anna,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sınıfında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giderek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rahatsız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olmaya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başladı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arkadaşları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geçmişi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hakkında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olumsuz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yorumlar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yapmaya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başladı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kültürü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hakkında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saldırgan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şakalara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maruz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kaldı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Bu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düşmanlığın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işini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baltaladığını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okumayı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sevmesine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rağmen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okulu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atladığını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düşünüyor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Yardım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öğretmenine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döner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Öğretmeniyle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olası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adımları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çözümleri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keşfettikten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sonra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rahatsız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edici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açıklamalar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yapan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yorumlarının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kadar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kırıcı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olduğunu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anlamalarına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yardımcı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akranlarıyla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konuşmaya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Öğretmeni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durumu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anlıyor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okul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danışmanının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yardımıyla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herkes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rahat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ortamı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sağlamak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hızla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başka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adımlar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atmaya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başlıyor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birbirlerini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iyi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tanımalarını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sağlayan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dışı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çalışmaları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düzenler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Zamanla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Anna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kim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olduğu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konusunda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kendine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güvenir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ortamında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güveni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rahatlığının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sonucu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okuldaki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performansı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iyileşir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50741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784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Cinsiyet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rollerine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yönelik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hem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kültürel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hem de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dini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tutumlar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nedeniyle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kızların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erişimleri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erkeklere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sınırlıdır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Katılımcıları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aşağıdaki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videoyu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izlemeye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ana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noktalarını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tartışmaya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davet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edin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Malala Yousafzai -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hakkı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her </a:t>
            </a:r>
            <a:r>
              <a:rPr lang="en-US" sz="12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çocuğa</a:t>
            </a:r>
            <a:r>
              <a:rPr lang="en-US" sz="12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verilmelidir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https://www.youtube.com/watch?v=qu3aQMxkrc4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aseline="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29529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Öğretmenler</a:t>
            </a:r>
            <a:r>
              <a:rPr lang="en-US" dirty="0"/>
              <a:t> </a:t>
            </a:r>
            <a:r>
              <a:rPr lang="en-US" dirty="0" err="1"/>
              <a:t>önyargıları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klişeleri</a:t>
            </a:r>
            <a:r>
              <a:rPr lang="en-US" dirty="0"/>
              <a:t> </a:t>
            </a:r>
            <a:r>
              <a:rPr lang="en-US" dirty="0" err="1"/>
              <a:t>olduğunun</a:t>
            </a:r>
            <a:r>
              <a:rPr lang="en-US" dirty="0"/>
              <a:t> </a:t>
            </a:r>
            <a:r>
              <a:rPr lang="en-US" dirty="0" err="1"/>
              <a:t>farkında</a:t>
            </a:r>
            <a:r>
              <a:rPr lang="en-US" dirty="0"/>
              <a:t> bile </a:t>
            </a:r>
            <a:r>
              <a:rPr lang="en-US" dirty="0" err="1"/>
              <a:t>olmayabilirler</a:t>
            </a:r>
            <a:r>
              <a:rPr lang="en-US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 </a:t>
            </a:r>
            <a:r>
              <a:rPr lang="en-US" dirty="0" err="1"/>
              <a:t>Katılımcıları</a:t>
            </a:r>
            <a:r>
              <a:rPr lang="en-US" dirty="0"/>
              <a:t> </a:t>
            </a:r>
            <a:r>
              <a:rPr lang="en-US" dirty="0" err="1"/>
              <a:t>gruplara</a:t>
            </a:r>
            <a:r>
              <a:rPr lang="en-US" dirty="0"/>
              <a:t> </a:t>
            </a:r>
            <a:r>
              <a:rPr lang="en-US" dirty="0" err="1"/>
              <a:t>ayırın</a:t>
            </a:r>
            <a:r>
              <a:rPr lang="en-US" dirty="0"/>
              <a:t>. </a:t>
            </a:r>
            <a:r>
              <a:rPr lang="en-US" dirty="0" err="1"/>
              <a:t>Katılımcıları</a:t>
            </a:r>
            <a:r>
              <a:rPr lang="en-US" dirty="0"/>
              <a:t> </a:t>
            </a:r>
            <a:r>
              <a:rPr lang="en-US" dirty="0" err="1"/>
              <a:t>vakayı</a:t>
            </a:r>
            <a:r>
              <a:rPr lang="en-US" dirty="0"/>
              <a:t> </a:t>
            </a:r>
            <a:r>
              <a:rPr lang="en-US" dirty="0" err="1"/>
              <a:t>okumaya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çözümleri</a:t>
            </a:r>
            <a:r>
              <a:rPr lang="en-US" dirty="0"/>
              <a:t> </a:t>
            </a:r>
            <a:r>
              <a:rPr lang="en-US" dirty="0" err="1"/>
              <a:t>tartışmaya</a:t>
            </a:r>
            <a:r>
              <a:rPr lang="en-US" dirty="0"/>
              <a:t> </a:t>
            </a:r>
            <a:r>
              <a:rPr lang="en-US" dirty="0" err="1"/>
              <a:t>davet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 </a:t>
            </a:r>
            <a:r>
              <a:rPr lang="en-US" dirty="0" err="1"/>
              <a:t>Ardından</a:t>
            </a:r>
            <a:r>
              <a:rPr lang="en-US" dirty="0"/>
              <a:t> </a:t>
            </a:r>
            <a:r>
              <a:rPr lang="en-US" dirty="0" err="1"/>
              <a:t>çözümlerini</a:t>
            </a:r>
            <a:r>
              <a:rPr lang="en-US" dirty="0"/>
              <a:t> </a:t>
            </a:r>
            <a:r>
              <a:rPr lang="en-US" dirty="0" err="1"/>
              <a:t>okuyun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broşürde</a:t>
            </a:r>
            <a:r>
              <a:rPr lang="en-US" dirty="0"/>
              <a:t> </a:t>
            </a:r>
            <a:r>
              <a:rPr lang="en-US" dirty="0" err="1"/>
              <a:t>sağlanan</a:t>
            </a:r>
            <a:r>
              <a:rPr lang="en-US" dirty="0"/>
              <a:t> </a:t>
            </a:r>
            <a:r>
              <a:rPr lang="en-US" dirty="0" err="1"/>
              <a:t>çözümle</a:t>
            </a:r>
            <a:r>
              <a:rPr lang="en-US" dirty="0"/>
              <a:t> </a:t>
            </a:r>
            <a:r>
              <a:rPr lang="en-US" dirty="0" err="1"/>
              <a:t>karşılaştırın.Katılımcıları</a:t>
            </a:r>
            <a:r>
              <a:rPr lang="en-US" dirty="0"/>
              <a:t> </a:t>
            </a:r>
            <a:r>
              <a:rPr lang="en-US" dirty="0" err="1"/>
              <a:t>benzer</a:t>
            </a:r>
            <a:r>
              <a:rPr lang="en-US" dirty="0"/>
              <a:t> </a:t>
            </a:r>
            <a:r>
              <a:rPr lang="en-US" dirty="0" err="1"/>
              <a:t>deneyimleri</a:t>
            </a:r>
            <a:r>
              <a:rPr lang="en-US" dirty="0"/>
              <a:t> </a:t>
            </a:r>
            <a:r>
              <a:rPr lang="en-US" dirty="0" err="1"/>
              <a:t>paylaşmaya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tartışmaya</a:t>
            </a:r>
            <a:r>
              <a:rPr lang="en-US" dirty="0"/>
              <a:t> </a:t>
            </a:r>
            <a:r>
              <a:rPr lang="en-US" dirty="0" err="1"/>
              <a:t>davet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 ~</a:t>
            </a:r>
            <a:r>
              <a:rPr lang="en-US" dirty="0" err="1"/>
              <a:t>Grubunuz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çalışın</a:t>
            </a:r>
            <a:r>
              <a:rPr lang="en-US" dirty="0"/>
              <a:t>, </a:t>
            </a:r>
            <a:r>
              <a:rPr lang="en-US" dirty="0" err="1"/>
              <a:t>fikirlerinizi</a:t>
            </a:r>
            <a:r>
              <a:rPr lang="en-US" dirty="0"/>
              <a:t> </a:t>
            </a:r>
            <a:r>
              <a:rPr lang="en-US" dirty="0" err="1"/>
              <a:t>paylaşın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ardından</a:t>
            </a:r>
            <a:r>
              <a:rPr lang="en-US" dirty="0"/>
              <a:t> </a:t>
            </a:r>
            <a:r>
              <a:rPr lang="en-US" dirty="0" err="1"/>
              <a:t>uzmanların</a:t>
            </a:r>
            <a:r>
              <a:rPr lang="en-US" dirty="0"/>
              <a:t> </a:t>
            </a:r>
            <a:r>
              <a:rPr lang="en-US" dirty="0" err="1"/>
              <a:t>verdiği</a:t>
            </a:r>
            <a:r>
              <a:rPr lang="en-US" dirty="0"/>
              <a:t> </a:t>
            </a:r>
            <a:r>
              <a:rPr lang="en-US" dirty="0" err="1"/>
              <a:t>önerilerle</a:t>
            </a:r>
            <a:r>
              <a:rPr lang="en-US" dirty="0"/>
              <a:t> </a:t>
            </a:r>
            <a:r>
              <a:rPr lang="en-US" dirty="0" err="1"/>
              <a:t>karşılaştırın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~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Analizi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Çeşitlilik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önyargılarını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incelemeye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yönlendirir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Maria,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kültürlü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sınıfa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öğretmendir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ortamını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iyileştirme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çabalarına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rağmen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yönetimiyle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ilgili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sorunları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olduğunu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fark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düzenleyebileceği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etkinlikler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hakkında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ilham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çeşitlilik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üzerine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atölye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çalışmasına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katılmaya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Atölye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beklentilerini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karşılıyor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ama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kafası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karışmış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hissediyor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çünkü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kendisinden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olanlar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hakkında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sahip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olduğu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tutum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inançların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çoğunun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olumsuz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olduğunu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fark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Ne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yapmasını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önerirsiniz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Çözüm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danışmanıyla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tanışır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Dürüsttür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danışmana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liseden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çekici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olmayanları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aşağılık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gördüğünü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her zaman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kilolu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insanların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kilo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gerektiğini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düşündüğünü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söyler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Maria,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aşırı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kilolu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olduğunu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düşündüğü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bazı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olumsuz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yorumlar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yaptığını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itiraf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ediyor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Kimse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şikayette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bulunmadı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Ancak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iklimini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düzeltmediğini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düşünerek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danışman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bazı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zarar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vermiş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olabileceğini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düşündüğünü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söyler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Maria,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danışmanla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birlikte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bazı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inançlarının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ardındaki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araştırır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tutumunu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değiştirmenin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fikirli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güvenini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saygısını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yeniden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kazanmanın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yollarını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araştırır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Ayrıca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yapmış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olabileceği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herhangi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suç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özür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dilemenin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yollarını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tartışıyor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93222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026165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Engellilik</a:t>
            </a:r>
            <a:r>
              <a:rPr lang="en-US" dirty="0"/>
              <a:t>, </a:t>
            </a:r>
            <a:r>
              <a:rPr lang="en-US" dirty="0" err="1"/>
              <a:t>sosyal</a:t>
            </a:r>
            <a:r>
              <a:rPr lang="en-US" dirty="0"/>
              <a:t>, </a:t>
            </a:r>
            <a:r>
              <a:rPr lang="en-US" dirty="0" err="1"/>
              <a:t>etnik</a:t>
            </a:r>
            <a:r>
              <a:rPr lang="en-US" dirty="0"/>
              <a:t>, </a:t>
            </a:r>
            <a:r>
              <a:rPr lang="en-US" dirty="0" err="1"/>
              <a:t>ekonomik</a:t>
            </a:r>
            <a:r>
              <a:rPr lang="en-US" dirty="0"/>
              <a:t> </a:t>
            </a:r>
            <a:r>
              <a:rPr lang="en-US" dirty="0" err="1"/>
              <a:t>durumları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coğrafi</a:t>
            </a:r>
            <a:r>
              <a:rPr lang="en-US" dirty="0"/>
              <a:t> </a:t>
            </a:r>
            <a:r>
              <a:rPr lang="en-US" dirty="0" err="1"/>
              <a:t>durumları</a:t>
            </a:r>
            <a:r>
              <a:rPr lang="en-US" dirty="0"/>
              <a:t> ne </a:t>
            </a:r>
            <a:r>
              <a:rPr lang="en-US" dirty="0" err="1"/>
              <a:t>olursa</a:t>
            </a:r>
            <a:r>
              <a:rPr lang="en-US" dirty="0"/>
              <a:t> </a:t>
            </a:r>
            <a:r>
              <a:rPr lang="en-US" dirty="0" err="1"/>
              <a:t>olsun</a:t>
            </a:r>
            <a:r>
              <a:rPr lang="en-US" dirty="0"/>
              <a:t> </a:t>
            </a:r>
            <a:r>
              <a:rPr lang="en-US" dirty="0" err="1"/>
              <a:t>çocukları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yetişkinleri</a:t>
            </a:r>
            <a:r>
              <a:rPr lang="en-US" dirty="0"/>
              <a:t> </a:t>
            </a:r>
            <a:r>
              <a:rPr lang="en-US" dirty="0" err="1"/>
              <a:t>etkiler</a:t>
            </a:r>
            <a:r>
              <a:rPr lang="en-US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Yoksulluk</a:t>
            </a:r>
            <a:r>
              <a:rPr lang="en-US" dirty="0"/>
              <a:t>,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beslenmeyi</a:t>
            </a:r>
            <a:r>
              <a:rPr lang="en-US" dirty="0"/>
              <a:t>,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hizmetlerini</a:t>
            </a:r>
            <a:r>
              <a:rPr lang="en-US" dirty="0"/>
              <a:t>, </a:t>
            </a:r>
            <a:r>
              <a:rPr lang="en-US" dirty="0" err="1"/>
              <a:t>riskli</a:t>
            </a:r>
            <a:r>
              <a:rPr lang="en-US" dirty="0"/>
              <a:t> </a:t>
            </a:r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ortamlarında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kaza</a:t>
            </a:r>
            <a:r>
              <a:rPr lang="en-US" dirty="0"/>
              <a:t> </a:t>
            </a:r>
            <a:r>
              <a:rPr lang="en-US" dirty="0" err="1"/>
              <a:t>olasılığını</a:t>
            </a:r>
            <a:r>
              <a:rPr lang="en-US" dirty="0"/>
              <a:t>, </a:t>
            </a:r>
            <a:r>
              <a:rPr lang="en-US" dirty="0" err="1"/>
              <a:t>hastalıkların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anormalliklerin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teşhis</a:t>
            </a:r>
            <a:r>
              <a:rPr lang="en-US" dirty="0"/>
              <a:t> </a:t>
            </a:r>
            <a:r>
              <a:rPr lang="en-US" dirty="0" err="1"/>
              <a:t>edilememesini</a:t>
            </a:r>
            <a:r>
              <a:rPr lang="en-US" dirty="0"/>
              <a:t>,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bunlar</a:t>
            </a:r>
            <a:r>
              <a:rPr lang="en-US" dirty="0"/>
              <a:t> </a:t>
            </a:r>
            <a:r>
              <a:rPr lang="en-US" dirty="0" err="1"/>
              <a:t>engelliliğin</a:t>
            </a:r>
            <a:r>
              <a:rPr lang="en-US" dirty="0"/>
              <a:t> </a:t>
            </a:r>
            <a:r>
              <a:rPr lang="en-US" dirty="0" err="1"/>
              <a:t>arkasında</a:t>
            </a:r>
            <a:r>
              <a:rPr lang="en-US" dirty="0"/>
              <a:t> </a:t>
            </a:r>
            <a:r>
              <a:rPr lang="en-US" dirty="0" err="1"/>
              <a:t>durmaktadır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16152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uzak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geçmişte</a:t>
            </a:r>
            <a:r>
              <a:rPr lang="en-US" dirty="0"/>
              <a:t>,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ülkelerde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, </a:t>
            </a:r>
            <a:r>
              <a:rPr lang="en-US" dirty="0" err="1"/>
              <a:t>engelli</a:t>
            </a:r>
            <a:r>
              <a:rPr lang="en-US" dirty="0"/>
              <a:t> </a:t>
            </a:r>
            <a:r>
              <a:rPr lang="en-US" dirty="0" err="1"/>
              <a:t>çocuklar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okullarda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gördü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da </a:t>
            </a:r>
            <a:r>
              <a:rPr lang="en-US" dirty="0" err="1"/>
              <a:t>onları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damgalama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izolasyon</a:t>
            </a:r>
            <a:r>
              <a:rPr lang="en-US" dirty="0"/>
              <a:t> </a:t>
            </a:r>
            <a:r>
              <a:rPr lang="en-US" dirty="0" err="1"/>
              <a:t>havası</a:t>
            </a:r>
            <a:r>
              <a:rPr lang="en-US" dirty="0"/>
              <a:t> </a:t>
            </a:r>
            <a:r>
              <a:rPr lang="en-US" dirty="0" err="1"/>
              <a:t>giydirdi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topluma</a:t>
            </a:r>
            <a:r>
              <a:rPr lang="en-US" dirty="0"/>
              <a:t> </a:t>
            </a:r>
            <a:r>
              <a:rPr lang="en-US" dirty="0" err="1"/>
              <a:t>maddi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yük</a:t>
            </a:r>
            <a:r>
              <a:rPr lang="en-US" dirty="0"/>
              <a:t> </a:t>
            </a:r>
            <a:r>
              <a:rPr lang="en-US" dirty="0" err="1"/>
              <a:t>getirdi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Özel </a:t>
            </a:r>
            <a:r>
              <a:rPr lang="en-US" dirty="0" err="1"/>
              <a:t>eğitime</a:t>
            </a:r>
            <a:r>
              <a:rPr lang="en-US" dirty="0"/>
              <a:t> </a:t>
            </a:r>
            <a:r>
              <a:rPr lang="en-US" dirty="0" err="1"/>
              <a:t>ihtiyacı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çocukları</a:t>
            </a:r>
            <a:r>
              <a:rPr lang="en-US" dirty="0"/>
              <a:t> </a:t>
            </a:r>
            <a:r>
              <a:rPr lang="en-US" dirty="0" err="1"/>
              <a:t>kapsayıcı</a:t>
            </a:r>
            <a:r>
              <a:rPr lang="en-US" dirty="0"/>
              <a:t> </a:t>
            </a:r>
            <a:r>
              <a:rPr lang="en-US" dirty="0" err="1"/>
              <a:t>eğitime</a:t>
            </a:r>
            <a:r>
              <a:rPr lang="en-US" dirty="0"/>
              <a:t> </a:t>
            </a:r>
            <a:r>
              <a:rPr lang="en-US" dirty="0" err="1"/>
              <a:t>hazırlamak</a:t>
            </a:r>
            <a:r>
              <a:rPr lang="en-US" dirty="0"/>
              <a:t> </a:t>
            </a:r>
            <a:r>
              <a:rPr lang="en-US" dirty="0" err="1"/>
              <a:t>karmaşıktır</a:t>
            </a:r>
            <a:r>
              <a:rPr lang="en-US" dirty="0"/>
              <a:t>: https://www.youtube.com/watch?v=7euYspGvBsY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83195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lang="en-US" baseline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None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</a:t>
            </a:r>
            <a:r>
              <a:rPr lang="en-US"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sınıfa</a:t>
            </a:r>
            <a:r>
              <a:rPr lang="en-US"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yeterince</a:t>
            </a:r>
            <a:r>
              <a:rPr lang="en-US"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yerleştirin</a:t>
            </a:r>
            <a:r>
              <a:rPr lang="en-US" sz="12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Bu,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engelsiz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öğrencilerle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birlikte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sıraya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yerleştirmek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anlamına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gelir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Eşit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muamele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sağlayın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fazla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ayrıcalık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tanınmamalı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yanlış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davrandıklarında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düzeltilmelidir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Aksi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takdirde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olmayan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onlara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sırt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çevirecek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herhangi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ilişkiden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kaçınacaktır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Bireysel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planı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tasarlayın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Bu plan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uzmanları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ebeveynler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kendileri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tarafından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hazırlanmalıdır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Plan,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engellilikten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kaynaklanan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ihtiyaçların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karşılanması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bilgileri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içermeli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takip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etmedeki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ilerleme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düzenli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kontrol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edilmelidir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None/>
            </a:pP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arkadaş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çevresi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oluşturun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Normalde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üçüncü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taraf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desteği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yoktur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nedenle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ödevlere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gönüllü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yardımcı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olabilecek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çevresinde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arkadaş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çevresini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oluşturmaları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Evrensel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Tasarım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(ÖET)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adlandırılanı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benimseyin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uygulayın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ÖET, hem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ortamının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fiziksel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yönlerini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hem de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akademik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olanları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çerçeveyi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temsil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ortamlarının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önemli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değişikliklere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uğramadan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tarafından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kullanılabilecek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düzenlenmesini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kendilerini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rahat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hissetmelerini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sağlamayı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amaçlar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aynı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zamanda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esnek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öğretim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ortamları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52604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1410610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Okullar</a:t>
            </a:r>
            <a:r>
              <a:rPr lang="en-US" dirty="0"/>
              <a:t>, </a:t>
            </a:r>
            <a:r>
              <a:rPr lang="en-US" dirty="0" err="1"/>
              <a:t>kapsayıcı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sağlamalarını</a:t>
            </a:r>
            <a:r>
              <a:rPr lang="en-US" dirty="0"/>
              <a:t> </a:t>
            </a:r>
            <a:r>
              <a:rPr lang="en-US" dirty="0" err="1"/>
              <a:t>engelleyen</a:t>
            </a:r>
            <a:r>
              <a:rPr lang="en-US" dirty="0"/>
              <a:t> </a:t>
            </a:r>
            <a:r>
              <a:rPr lang="en-US" dirty="0" err="1"/>
              <a:t>mali</a:t>
            </a:r>
            <a:r>
              <a:rPr lang="en-US" dirty="0"/>
              <a:t> </a:t>
            </a:r>
            <a:r>
              <a:rPr lang="en-US" dirty="0" err="1"/>
              <a:t>zorluklarla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karşıyadır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Katılımcılardan</a:t>
            </a:r>
            <a:r>
              <a:rPr lang="en-US" b="1" dirty="0"/>
              <a:t> </a:t>
            </a:r>
            <a:r>
              <a:rPr lang="en-US" b="1" dirty="0" err="1"/>
              <a:t>elde</a:t>
            </a:r>
            <a:r>
              <a:rPr lang="en-US" b="1" dirty="0"/>
              <a:t> </a:t>
            </a:r>
            <a:r>
              <a:rPr lang="en-US" b="1" dirty="0" err="1"/>
              <a:t>edilenler</a:t>
            </a:r>
            <a:r>
              <a:rPr lang="en-US" b="1" dirty="0"/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Tesisler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Çoğu</a:t>
            </a:r>
            <a:r>
              <a:rPr lang="en-US" dirty="0"/>
              <a:t> </a:t>
            </a:r>
            <a:r>
              <a:rPr lang="en-US" dirty="0" err="1"/>
              <a:t>okulda</a:t>
            </a:r>
            <a:r>
              <a:rPr lang="en-US" dirty="0"/>
              <a:t>,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maliyetler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fiziksel</a:t>
            </a:r>
            <a:r>
              <a:rPr lang="en-US" dirty="0"/>
              <a:t> </a:t>
            </a:r>
            <a:r>
              <a:rPr lang="en-US" dirty="0" err="1"/>
              <a:t>engelli</a:t>
            </a:r>
            <a:r>
              <a:rPr lang="en-US" dirty="0"/>
              <a:t> </a:t>
            </a:r>
            <a:r>
              <a:rPr lang="en-US" dirty="0" err="1"/>
              <a:t>çocukların</a:t>
            </a:r>
            <a:r>
              <a:rPr lang="en-US" dirty="0"/>
              <a:t> (</a:t>
            </a:r>
            <a:r>
              <a:rPr lang="en-US" dirty="0" err="1"/>
              <a:t>asansörler</a:t>
            </a:r>
            <a:r>
              <a:rPr lang="en-US" dirty="0"/>
              <a:t>, </a:t>
            </a:r>
            <a:r>
              <a:rPr lang="en-US" dirty="0" err="1"/>
              <a:t>korkuluklar</a:t>
            </a:r>
            <a:r>
              <a:rPr lang="en-US" dirty="0"/>
              <a:t>, </a:t>
            </a:r>
            <a:r>
              <a:rPr lang="en-US" dirty="0" err="1"/>
              <a:t>engelli</a:t>
            </a:r>
            <a:r>
              <a:rPr lang="en-US" dirty="0"/>
              <a:t> </a:t>
            </a:r>
            <a:r>
              <a:rPr lang="en-US" dirty="0" err="1"/>
              <a:t>banyoları</a:t>
            </a:r>
            <a:r>
              <a:rPr lang="en-US" dirty="0"/>
              <a:t>) </a:t>
            </a:r>
            <a:r>
              <a:rPr lang="en-US" dirty="0" err="1"/>
              <a:t>erişilebilirliğini</a:t>
            </a:r>
            <a:r>
              <a:rPr lang="en-US" dirty="0"/>
              <a:t> </a:t>
            </a:r>
            <a:r>
              <a:rPr lang="en-US" dirty="0" err="1"/>
              <a:t>sağlayan</a:t>
            </a:r>
            <a:r>
              <a:rPr lang="en-US" dirty="0"/>
              <a:t> </a:t>
            </a:r>
            <a:r>
              <a:rPr lang="en-US" dirty="0" err="1"/>
              <a:t>uyarlamalar</a:t>
            </a:r>
            <a:r>
              <a:rPr lang="en-US" dirty="0"/>
              <a:t> </a:t>
            </a:r>
            <a:r>
              <a:rPr lang="en-US" dirty="0" err="1"/>
              <a:t>yoktur</a:t>
            </a:r>
            <a:r>
              <a:rPr lang="en-US" dirty="0"/>
              <a:t>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Sonuç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Engelli</a:t>
            </a:r>
            <a:r>
              <a:rPr lang="en-US" dirty="0"/>
              <a:t> </a:t>
            </a:r>
            <a:r>
              <a:rPr lang="en-US" dirty="0" err="1"/>
              <a:t>çocukların</a:t>
            </a:r>
            <a:r>
              <a:rPr lang="en-US" dirty="0"/>
              <a:t> </a:t>
            </a:r>
            <a:r>
              <a:rPr lang="en-US" dirty="0" err="1"/>
              <a:t>söz</a:t>
            </a:r>
            <a:r>
              <a:rPr lang="en-US" dirty="0"/>
              <a:t> </a:t>
            </a:r>
            <a:r>
              <a:rPr lang="en-US" dirty="0" err="1"/>
              <a:t>konusu</a:t>
            </a:r>
            <a:r>
              <a:rPr lang="en-US" dirty="0"/>
              <a:t> </a:t>
            </a:r>
            <a:r>
              <a:rPr lang="en-US" dirty="0" err="1"/>
              <a:t>kurumda</a:t>
            </a:r>
            <a:r>
              <a:rPr lang="en-US" dirty="0"/>
              <a:t> </a:t>
            </a:r>
            <a:r>
              <a:rPr lang="en-US" dirty="0" err="1"/>
              <a:t>eğitime</a:t>
            </a:r>
            <a:r>
              <a:rPr lang="en-US" dirty="0"/>
              <a:t> </a:t>
            </a:r>
            <a:r>
              <a:rPr lang="en-US" dirty="0" err="1"/>
              <a:t>erişimi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hiç</a:t>
            </a:r>
            <a:r>
              <a:rPr lang="en-US" dirty="0"/>
              <a:t> yok.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Personel</a:t>
            </a:r>
            <a:r>
              <a:rPr lang="en-US" b="1" dirty="0"/>
              <a:t>: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insan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mali</a:t>
            </a:r>
            <a:r>
              <a:rPr lang="en-US" dirty="0"/>
              <a:t> </a:t>
            </a:r>
            <a:r>
              <a:rPr lang="en-US" dirty="0" err="1"/>
              <a:t>kapasite</a:t>
            </a:r>
            <a:r>
              <a:rPr lang="en-US" dirty="0"/>
              <a:t> </a:t>
            </a:r>
            <a:r>
              <a:rPr lang="en-US" dirty="0" err="1"/>
              <a:t>olduğundan</a:t>
            </a:r>
            <a:r>
              <a:rPr lang="en-US" dirty="0"/>
              <a:t>, ek </a:t>
            </a:r>
            <a:r>
              <a:rPr lang="en-US" dirty="0" err="1"/>
              <a:t>personel</a:t>
            </a:r>
            <a:r>
              <a:rPr lang="en-US" dirty="0"/>
              <a:t> </a:t>
            </a: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err="1"/>
              <a:t>finansman</a:t>
            </a:r>
            <a:r>
              <a:rPr lang="en-US" dirty="0"/>
              <a:t> </a:t>
            </a:r>
            <a:r>
              <a:rPr lang="en-US" dirty="0" err="1"/>
              <a:t>gerektirir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17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55919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="0" dirty="0" err="1"/>
              <a:t>Yoksulluğun</a:t>
            </a:r>
            <a:r>
              <a:rPr lang="en-US" b="0" dirty="0"/>
              <a:t> </a:t>
            </a:r>
            <a:r>
              <a:rPr lang="en-US" b="0" dirty="0" err="1"/>
              <a:t>neden</a:t>
            </a:r>
            <a:r>
              <a:rPr lang="en-US" b="0" dirty="0"/>
              <a:t> </a:t>
            </a:r>
            <a:r>
              <a:rPr lang="en-US" b="0" dirty="0" err="1"/>
              <a:t>düşük</a:t>
            </a:r>
            <a:r>
              <a:rPr lang="en-US" b="0" dirty="0"/>
              <a:t> </a:t>
            </a:r>
            <a:r>
              <a:rPr lang="en-US" b="0" dirty="0" err="1"/>
              <a:t>akademik</a:t>
            </a:r>
            <a:r>
              <a:rPr lang="en-US" b="0" dirty="0"/>
              <a:t> </a:t>
            </a:r>
            <a:r>
              <a:rPr lang="en-US" b="0" dirty="0" err="1"/>
              <a:t>başarıya</a:t>
            </a:r>
            <a:r>
              <a:rPr lang="en-US" b="0" dirty="0"/>
              <a:t> </a:t>
            </a:r>
            <a:r>
              <a:rPr lang="en-US" b="0" dirty="0" err="1"/>
              <a:t>yol</a:t>
            </a:r>
            <a:r>
              <a:rPr lang="en-US" b="0" dirty="0"/>
              <a:t> </a:t>
            </a:r>
            <a:r>
              <a:rPr lang="en-US" b="0" dirty="0" err="1"/>
              <a:t>açabileceğini</a:t>
            </a:r>
            <a:r>
              <a:rPr lang="en-US" b="0" dirty="0"/>
              <a:t> </a:t>
            </a:r>
            <a:r>
              <a:rPr lang="en-US" b="0" dirty="0" err="1"/>
              <a:t>katılımcılardan</a:t>
            </a:r>
            <a:r>
              <a:rPr lang="en-US" b="0" dirty="0"/>
              <a:t> </a:t>
            </a:r>
            <a:r>
              <a:rPr lang="en-US" b="0" dirty="0" err="1"/>
              <a:t>öğrenin.Yoksulluk</a:t>
            </a:r>
            <a:r>
              <a:rPr lang="en-US" b="0" dirty="0"/>
              <a:t>, </a:t>
            </a:r>
            <a:r>
              <a:rPr lang="en-US" b="0" dirty="0" err="1"/>
              <a:t>kültürel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dilsel</a:t>
            </a:r>
            <a:r>
              <a:rPr lang="en-US" b="0" dirty="0"/>
              <a:t> </a:t>
            </a:r>
            <a:r>
              <a:rPr lang="en-US" b="0" dirty="0" err="1"/>
              <a:t>farklılıklarla</a:t>
            </a:r>
            <a:r>
              <a:rPr lang="en-US" b="0" dirty="0"/>
              <a:t> </a:t>
            </a:r>
            <a:r>
              <a:rPr lang="en-US" b="0" dirty="0" err="1"/>
              <a:t>birlikte</a:t>
            </a:r>
            <a:r>
              <a:rPr lang="en-US" b="0" dirty="0"/>
              <a:t> </a:t>
            </a:r>
            <a:r>
              <a:rPr lang="en-US" b="0" dirty="0" err="1"/>
              <a:t>akademik</a:t>
            </a:r>
            <a:r>
              <a:rPr lang="en-US" b="0" dirty="0"/>
              <a:t> </a:t>
            </a:r>
            <a:r>
              <a:rPr lang="en-US" b="0" dirty="0" err="1"/>
              <a:t>başarıyı</a:t>
            </a:r>
            <a:r>
              <a:rPr lang="en-US" b="0" dirty="0"/>
              <a:t> </a:t>
            </a:r>
            <a:r>
              <a:rPr lang="en-US" b="0" dirty="0" err="1"/>
              <a:t>düşürür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sonuç</a:t>
            </a:r>
            <a:r>
              <a:rPr lang="en-US" b="0" dirty="0"/>
              <a:t> </a:t>
            </a:r>
            <a:r>
              <a:rPr lang="en-US" b="0" dirty="0" err="1"/>
              <a:t>olarak</a:t>
            </a:r>
            <a:r>
              <a:rPr lang="en-US" b="0" dirty="0"/>
              <a:t> </a:t>
            </a:r>
            <a:r>
              <a:rPr lang="en-US" b="0" dirty="0" err="1"/>
              <a:t>yüksek</a:t>
            </a:r>
            <a:r>
              <a:rPr lang="en-US" b="0" dirty="0"/>
              <a:t> </a:t>
            </a:r>
            <a:r>
              <a:rPr lang="en-US" b="0" dirty="0" err="1"/>
              <a:t>okulu</a:t>
            </a:r>
            <a:r>
              <a:rPr lang="en-US" b="0" dirty="0"/>
              <a:t> </a:t>
            </a:r>
            <a:r>
              <a:rPr lang="en-US" b="0" dirty="0" err="1"/>
              <a:t>bırakma</a:t>
            </a:r>
            <a:r>
              <a:rPr lang="en-US" b="0" dirty="0"/>
              <a:t> </a:t>
            </a:r>
            <a:r>
              <a:rPr lang="en-US" b="0" dirty="0" err="1"/>
              <a:t>oranlarına</a:t>
            </a:r>
            <a:r>
              <a:rPr lang="en-US" b="0" dirty="0"/>
              <a:t> </a:t>
            </a:r>
            <a:r>
              <a:rPr lang="en-US" b="0" dirty="0" err="1"/>
              <a:t>neden</a:t>
            </a:r>
            <a:r>
              <a:rPr lang="en-US" b="0" dirty="0"/>
              <a:t> </a:t>
            </a:r>
            <a:r>
              <a:rPr lang="en-US" b="0" dirty="0" err="1"/>
              <a:t>olur</a:t>
            </a:r>
            <a:r>
              <a:rPr lang="en-US" b="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r>
              <a:rPr lang="en-US" b="0" dirty="0" err="1"/>
              <a:t>Ebeveynler</a:t>
            </a:r>
            <a:r>
              <a:rPr lang="en-US" b="0" dirty="0"/>
              <a:t>, </a:t>
            </a:r>
            <a:r>
              <a:rPr lang="en-US" b="0" dirty="0" err="1"/>
              <a:t>çocuklarının</a:t>
            </a:r>
            <a:r>
              <a:rPr lang="en-US" b="0" dirty="0"/>
              <a:t> </a:t>
            </a:r>
            <a:r>
              <a:rPr lang="en-US" b="0" dirty="0" err="1"/>
              <a:t>çalışmalarına</a:t>
            </a:r>
            <a:r>
              <a:rPr lang="en-US" b="0" dirty="0"/>
              <a:t> </a:t>
            </a:r>
            <a:r>
              <a:rPr lang="en-US" b="0" dirty="0" err="1"/>
              <a:t>katılamazlar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yüksek</a:t>
            </a:r>
            <a:r>
              <a:rPr lang="en-US" b="0" dirty="0"/>
              <a:t> </a:t>
            </a:r>
            <a:r>
              <a:rPr lang="en-US" b="0" dirty="0" err="1"/>
              <a:t>öğrenimle</a:t>
            </a:r>
            <a:r>
              <a:rPr lang="en-US" b="0" dirty="0"/>
              <a:t> </a:t>
            </a:r>
            <a:r>
              <a:rPr lang="en-US" b="0" dirty="0" err="1"/>
              <a:t>ilgili</a:t>
            </a:r>
            <a:r>
              <a:rPr lang="en-US" b="0" dirty="0"/>
              <a:t> </a:t>
            </a:r>
            <a:r>
              <a:rPr lang="en-US" b="0" dirty="0" err="1"/>
              <a:t>ödevler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konularda</a:t>
            </a:r>
            <a:r>
              <a:rPr lang="en-US" b="0" dirty="0"/>
              <a:t> </a:t>
            </a:r>
            <a:r>
              <a:rPr lang="en-US" b="0" dirty="0" err="1"/>
              <a:t>onlara</a:t>
            </a:r>
            <a:r>
              <a:rPr lang="en-US" b="0" dirty="0"/>
              <a:t> </a:t>
            </a:r>
            <a:r>
              <a:rPr lang="en-US" b="0" dirty="0" err="1"/>
              <a:t>yardımcı</a:t>
            </a:r>
            <a:r>
              <a:rPr lang="en-US" b="0" dirty="0"/>
              <a:t> </a:t>
            </a:r>
            <a:r>
              <a:rPr lang="en-US" b="0" dirty="0" err="1"/>
              <a:t>olamazlar</a:t>
            </a:r>
            <a:r>
              <a:rPr lang="en-US" b="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r>
              <a:rPr lang="en-US" b="0" dirty="0" err="1"/>
              <a:t>Gıda</a:t>
            </a:r>
            <a:r>
              <a:rPr lang="en-US" b="0" dirty="0"/>
              <a:t> </a:t>
            </a:r>
            <a:r>
              <a:rPr lang="en-US" b="0" dirty="0" err="1"/>
              <a:t>fiyatlarının</a:t>
            </a:r>
            <a:r>
              <a:rPr lang="en-US" b="0" dirty="0"/>
              <a:t> </a:t>
            </a:r>
            <a:r>
              <a:rPr lang="en-US" b="0" dirty="0" err="1"/>
              <a:t>yüksek</a:t>
            </a:r>
            <a:r>
              <a:rPr lang="en-US" b="0" dirty="0"/>
              <a:t> </a:t>
            </a:r>
            <a:r>
              <a:rPr lang="en-US" b="0" dirty="0" err="1"/>
              <a:t>olması</a:t>
            </a:r>
            <a:r>
              <a:rPr lang="en-US" b="0" dirty="0"/>
              <a:t>, </a:t>
            </a:r>
            <a:r>
              <a:rPr lang="en-US" b="0" dirty="0" err="1"/>
              <a:t>ebeveynlerin</a:t>
            </a:r>
            <a:r>
              <a:rPr lang="en-US" b="0" dirty="0"/>
              <a:t> </a:t>
            </a:r>
            <a:r>
              <a:rPr lang="en-US" b="0" dirty="0" err="1"/>
              <a:t>çocukları</a:t>
            </a:r>
            <a:r>
              <a:rPr lang="en-US" b="0" dirty="0"/>
              <a:t> </a:t>
            </a:r>
            <a:r>
              <a:rPr lang="en-US" b="0" dirty="0" err="1"/>
              <a:t>için</a:t>
            </a:r>
            <a:r>
              <a:rPr lang="en-US" b="0" dirty="0"/>
              <a:t> </a:t>
            </a:r>
            <a:r>
              <a:rPr lang="en-US" b="0" dirty="0" err="1"/>
              <a:t>yeterli</a:t>
            </a:r>
            <a:r>
              <a:rPr lang="en-US" b="0" dirty="0"/>
              <a:t> </a:t>
            </a:r>
            <a:r>
              <a:rPr lang="en-US" b="0" dirty="0" err="1"/>
              <a:t>beslenmeyi</a:t>
            </a:r>
            <a:r>
              <a:rPr lang="en-US" b="0" dirty="0"/>
              <a:t> </a:t>
            </a:r>
            <a:r>
              <a:rPr lang="en-US" b="0" dirty="0" err="1"/>
              <a:t>sağlamasını</a:t>
            </a:r>
            <a:r>
              <a:rPr lang="en-US" b="0" dirty="0"/>
              <a:t> </a:t>
            </a:r>
            <a:r>
              <a:rPr lang="en-US" b="0" dirty="0" err="1"/>
              <a:t>engellemekte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hem </a:t>
            </a:r>
            <a:r>
              <a:rPr lang="en-US" b="0" dirty="0" err="1"/>
              <a:t>sağlık</a:t>
            </a:r>
            <a:r>
              <a:rPr lang="en-US" b="0" dirty="0"/>
              <a:t> hem de </a:t>
            </a:r>
            <a:r>
              <a:rPr lang="en-US" b="0" dirty="0" err="1"/>
              <a:t>performans</a:t>
            </a:r>
            <a:r>
              <a:rPr lang="en-US" b="0" dirty="0"/>
              <a:t> </a:t>
            </a:r>
            <a:r>
              <a:rPr lang="en-US" b="0" dirty="0" err="1"/>
              <a:t>üzerinde</a:t>
            </a:r>
            <a:r>
              <a:rPr lang="en-US" b="0" dirty="0"/>
              <a:t> </a:t>
            </a:r>
            <a:r>
              <a:rPr lang="en-US" b="0" dirty="0" err="1"/>
              <a:t>olumsuz</a:t>
            </a:r>
            <a:r>
              <a:rPr lang="en-US" b="0" dirty="0"/>
              <a:t> </a:t>
            </a:r>
            <a:r>
              <a:rPr lang="en-US" b="0" dirty="0" err="1"/>
              <a:t>etki</a:t>
            </a:r>
            <a:r>
              <a:rPr lang="en-US" b="0" dirty="0"/>
              <a:t> </a:t>
            </a:r>
            <a:r>
              <a:rPr lang="en-US" b="0" dirty="0" err="1"/>
              <a:t>yaratmaktadır.İfadeyle</a:t>
            </a:r>
            <a:r>
              <a:rPr lang="en-US" b="0" dirty="0"/>
              <a:t> </a:t>
            </a:r>
            <a:r>
              <a:rPr lang="en-US" b="0" dirty="0" err="1"/>
              <a:t>çelişen</a:t>
            </a:r>
            <a:r>
              <a:rPr lang="en-US" b="0" dirty="0"/>
              <a:t> </a:t>
            </a:r>
            <a:r>
              <a:rPr lang="en-US" b="0" dirty="0" err="1"/>
              <a:t>örnekler</a:t>
            </a:r>
            <a:r>
              <a:rPr lang="en-US" b="0" dirty="0"/>
              <a:t> </a:t>
            </a:r>
            <a:r>
              <a:rPr lang="en-US" b="0" dirty="0" err="1"/>
              <a:t>ortaya</a:t>
            </a:r>
            <a:r>
              <a:rPr lang="en-US" b="0" dirty="0"/>
              <a:t> </a:t>
            </a:r>
            <a:r>
              <a:rPr lang="en-US" b="0" dirty="0" err="1"/>
              <a:t>çıkarın</a:t>
            </a:r>
            <a:r>
              <a:rPr lang="en-US" b="0" dirty="0"/>
              <a:t>. </a:t>
            </a:r>
            <a:r>
              <a:rPr lang="en-US" b="0" dirty="0" err="1"/>
              <a:t>Onlar</a:t>
            </a:r>
            <a:r>
              <a:rPr lang="en-US" b="0" dirty="0"/>
              <a:t> ne </a:t>
            </a:r>
            <a:r>
              <a:rPr lang="en-US" b="0" dirty="0" err="1"/>
              <a:t>yaptı</a:t>
            </a:r>
            <a:r>
              <a:rPr lang="en-US" b="0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dirty="0">
              <a:solidFill>
                <a:schemeClr val="dk1"/>
              </a:solidFill>
              <a:latin typeface="Calibri"/>
              <a:ea typeface="Helvetica Neue"/>
              <a:cs typeface="Calibri"/>
              <a:sym typeface="Calibri"/>
            </a:endParaRP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Ders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kitapları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materyaller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yaşayan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ebeveynler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ders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kitapları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materyaller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edinmek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özellikle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yüksek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mücadeledir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Giyim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Gereken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üniformalar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olsun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da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sadece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kıyafetleri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olsun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maliyetler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yüksek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Araştırmalar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çocuğun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giyim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tarzının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okulda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sosyal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ağdan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dışlanmasına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hatta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zorbalığa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açabileceğini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göstermiştir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Bazı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ciddi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durumlarda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ikincisi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bırakmalara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neden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oldu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Ulaşım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otobüsleri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her zaman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mevcut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değildir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gelirli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aileler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çocuklarının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fiziki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erişimi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imkansız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değilse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olabilir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Dijitalleşme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yıllarda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özellikle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Covid-19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pandemisinden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yana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eğitimde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dijitalleşme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giderek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yaygın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hale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geldi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gelirli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aileler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teknolojiye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(internet,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bilgisayar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tablet,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uygulamalar</a:t>
            </a:r>
            <a:r>
              <a:rPr lang="en-US" sz="1200" b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 </a:t>
            </a:r>
            <a:r>
              <a:rPr lang="en-US" sz="1200" b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erişemeyebilir</a:t>
            </a:r>
            <a:r>
              <a:rPr lang="en-US" sz="12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b="0"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18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127191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886040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Sözel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–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sınıfta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olup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bitenlerin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önünde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oldukları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izlenimini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bırakırlar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endParaRPr lang="en-US" sz="1200" b="1" i="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None/>
            </a:pP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Görsel-mekansal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1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r>
              <a:rPr lang="en-US" sz="1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–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sürecini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sorgulayan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yanal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yaratıcı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kavramlar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formüle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b="0" i="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ederler</a:t>
            </a:r>
            <a:r>
              <a:rPr lang="en-US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b="0"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20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31916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="0" dirty="0" err="1"/>
              <a:t>İki</a:t>
            </a:r>
            <a:r>
              <a:rPr lang="en-US" b="0" dirty="0"/>
              <a:t> </a:t>
            </a:r>
            <a:r>
              <a:rPr lang="en-US" b="0" dirty="0" err="1"/>
              <a:t>kez</a:t>
            </a:r>
            <a:r>
              <a:rPr lang="en-US" b="0" dirty="0"/>
              <a:t> </a:t>
            </a:r>
            <a:r>
              <a:rPr lang="en-US" b="0" dirty="0" err="1"/>
              <a:t>istisnai</a:t>
            </a:r>
            <a:r>
              <a:rPr lang="en-US" b="0" dirty="0"/>
              <a:t> </a:t>
            </a:r>
            <a:r>
              <a:rPr lang="en-US" b="0" dirty="0" err="1"/>
              <a:t>çocukları</a:t>
            </a:r>
            <a:r>
              <a:rPr lang="en-US" b="0" dirty="0"/>
              <a:t> </a:t>
            </a:r>
            <a:r>
              <a:rPr lang="en-US" b="0" dirty="0" err="1"/>
              <a:t>belirlemek</a:t>
            </a:r>
            <a:r>
              <a:rPr lang="en-US" b="0" dirty="0"/>
              <a:t> </a:t>
            </a:r>
            <a:r>
              <a:rPr lang="en-US" b="0" dirty="0" err="1"/>
              <a:t>zordur</a:t>
            </a:r>
            <a:r>
              <a:rPr lang="en-US" b="0" dirty="0"/>
              <a:t>. </a:t>
            </a:r>
            <a:r>
              <a:rPr lang="en-US" b="0" dirty="0" err="1"/>
              <a:t>Ya</a:t>
            </a:r>
            <a:r>
              <a:rPr lang="en-US" b="0" dirty="0"/>
              <a:t> belli </a:t>
            </a:r>
            <a:r>
              <a:rPr lang="en-US" b="0" dirty="0" err="1"/>
              <a:t>bir</a:t>
            </a:r>
            <a:r>
              <a:rPr lang="en-US" b="0" dirty="0"/>
              <a:t> </a:t>
            </a:r>
            <a:r>
              <a:rPr lang="en-US" b="0" dirty="0" err="1"/>
              <a:t>eğitim</a:t>
            </a:r>
            <a:r>
              <a:rPr lang="en-US" b="0" dirty="0"/>
              <a:t> </a:t>
            </a:r>
            <a:r>
              <a:rPr lang="en-US" b="0" dirty="0" err="1"/>
              <a:t>düzeyine</a:t>
            </a:r>
            <a:r>
              <a:rPr lang="en-US" b="0" dirty="0"/>
              <a:t> </a:t>
            </a:r>
            <a:r>
              <a:rPr lang="en-US" b="0" dirty="0" err="1"/>
              <a:t>ulaşana</a:t>
            </a:r>
            <a:r>
              <a:rPr lang="en-US" b="0" dirty="0"/>
              <a:t> </a:t>
            </a:r>
            <a:r>
              <a:rPr lang="en-US" b="0" dirty="0" err="1"/>
              <a:t>kadar</a:t>
            </a:r>
            <a:r>
              <a:rPr lang="en-US" b="0" dirty="0"/>
              <a:t> </a:t>
            </a:r>
            <a:r>
              <a:rPr lang="en-US" b="0" dirty="0" err="1"/>
              <a:t>öğrenme</a:t>
            </a:r>
            <a:r>
              <a:rPr lang="en-US" b="0" dirty="0"/>
              <a:t> </a:t>
            </a:r>
            <a:r>
              <a:rPr lang="en-US" b="0" dirty="0" err="1"/>
              <a:t>sorunlarını</a:t>
            </a:r>
            <a:r>
              <a:rPr lang="en-US" b="0" dirty="0"/>
              <a:t> </a:t>
            </a:r>
            <a:r>
              <a:rPr lang="en-US" b="0" dirty="0" err="1"/>
              <a:t>maskelerler</a:t>
            </a:r>
            <a:r>
              <a:rPr lang="en-US" b="0" dirty="0"/>
              <a:t> </a:t>
            </a:r>
            <a:r>
              <a:rPr lang="en-US" b="0" dirty="0" err="1"/>
              <a:t>ya</a:t>
            </a:r>
            <a:r>
              <a:rPr lang="en-US" b="0" dirty="0"/>
              <a:t> da </a:t>
            </a:r>
            <a:r>
              <a:rPr lang="en-US" b="0" dirty="0" err="1"/>
              <a:t>özel</a:t>
            </a:r>
            <a:r>
              <a:rPr lang="en-US" b="0" dirty="0"/>
              <a:t> </a:t>
            </a:r>
            <a:r>
              <a:rPr lang="en-US" b="0" dirty="0" err="1"/>
              <a:t>ihtiyaçları</a:t>
            </a:r>
            <a:r>
              <a:rPr lang="en-US" b="0" dirty="0"/>
              <a:t> </a:t>
            </a:r>
            <a:r>
              <a:rPr lang="en-US" b="0" dirty="0" err="1"/>
              <a:t>nedeniyle</a:t>
            </a:r>
            <a:r>
              <a:rPr lang="en-US" b="0" dirty="0"/>
              <a:t> </a:t>
            </a:r>
            <a:r>
              <a:rPr lang="en-US" b="0" dirty="0" err="1"/>
              <a:t>üstün</a:t>
            </a:r>
            <a:r>
              <a:rPr lang="en-US" b="0" dirty="0"/>
              <a:t> </a:t>
            </a:r>
            <a:r>
              <a:rPr lang="en-US" b="0" dirty="0" err="1"/>
              <a:t>yeteneklilikleri</a:t>
            </a:r>
            <a:r>
              <a:rPr lang="en-US" b="0" dirty="0"/>
              <a:t> </a:t>
            </a:r>
            <a:r>
              <a:rPr lang="en-US" b="0" dirty="0" err="1"/>
              <a:t>gelişmemiş</a:t>
            </a:r>
            <a:r>
              <a:rPr lang="en-US" b="0" dirty="0"/>
              <a:t> </a:t>
            </a:r>
            <a:r>
              <a:rPr lang="en-US" b="0" dirty="0" err="1"/>
              <a:t>kalır</a:t>
            </a:r>
            <a:r>
              <a:rPr lang="en-US" b="0" dirty="0"/>
              <a:t>.</a:t>
            </a:r>
            <a:endParaRPr b="1"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21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44111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Üstün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Zekalı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Öğrencilere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Öğretim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https://www.youtube.com/watch?v=Ur64bToMpv4</a:t>
            </a:r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üstün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yetenekli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gençlerin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ortak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özelliklerini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sunuyor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Dr. Dan Peters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üstün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yetenekli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çocukların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gençlerin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bazı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ortak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özelliklerini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inceliyor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Ebeveynler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eğitimciler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üstün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yetenekli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çocukları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anlamak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onlarla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çalışmak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bunu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yararlı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bulabilirler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Tartışma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öğretmenlerin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deneyimlerinden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örnekler</a:t>
            </a:r>
            <a:endParaRPr lang="en-US"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22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834158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1530509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01155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akademik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ötesinde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hizmetler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sunarak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takdirde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toplumdan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dışlanabilecek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gençlerin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kayıt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okullarında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kalmalarını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teşvik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Ancak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hizmetler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pandemi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döneminde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sınırlı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kaldı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604547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 UNESCO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raporuna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Kesintiden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iyileşmeye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dünyadaki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yarısına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yakını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kısmen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tamamen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kapanmasından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etkileniyor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krizinin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sonucu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100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milyondan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fazla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çocuk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okumada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minimum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yeterlilik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seviyesinin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altına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düşecek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Yakın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tarihteki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büyük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kesintisinin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ilk “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yıldönümünü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kutlayan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Sekreteri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António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Guterrres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liderliğindeki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dünya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bakanları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kuşak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felaketini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önlemek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iyileştirilmesine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öncelik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vermeye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dünya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nüfusu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basitçe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öncelik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vermeli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korumak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Sürdürülebilir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Kalkınma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Hedeflerine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ulaşmak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Politika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gündemlerinin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önemli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üç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teması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şunlardı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yeniden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açılması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desteklenmesi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bırakma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kayıplarını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azaltmak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dijital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dönüşümü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hızlandırmak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Hükümetlerin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ebeveynler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bakıcılar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arasında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ortaklıklar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kurarak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kapsayıcılığı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eşitliği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teşvik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insani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hem 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kaynakları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seferber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gerekir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uzmanları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eğitmenler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araştırmacılar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ulusal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yerel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okul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düzeyindeki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yöneticiler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yöneticiler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hizmet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sağlayıcılar</a:t>
            </a: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26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19773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4" name="Google Shape;5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172620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Eğitsel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Sanatla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Yaratıcılık</a:t>
            </a:r>
            <a:endParaRPr lang="es-ES" sz="2800" b="1" i="0" u="none" strike="noStrike" cap="none" dirty="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tr-TR" sz="2000" b="1" dirty="0" smtClean="0">
                <a:solidFill>
                  <a:schemeClr val="dk1"/>
                </a:solidFill>
                <a:latin typeface="Helvetica Neue"/>
                <a:sym typeface="Helvetica Neue"/>
              </a:rPr>
              <a:t>Kapsayıcılık ve Eğitim İçin Zorluklar</a:t>
            </a:r>
            <a:endParaRPr lang="es-ES" sz="2000" dirty="0"/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32036" y="1557260"/>
            <a:ext cx="11243404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4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Kapsayıcılığın</a:t>
            </a:r>
            <a:r>
              <a:rPr lang="en-GB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önündeki</a:t>
            </a:r>
            <a:r>
              <a:rPr lang="en-GB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n-GB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r>
              <a:rPr lang="en-GB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nelerdir</a:t>
            </a:r>
            <a:r>
              <a:rPr lang="en-GB" sz="24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lang="en-GB" sz="2400" dirty="0"/>
          </a:p>
          <a:p>
            <a:pPr marL="1082675" lvl="0" indent="-336550"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n-GB" sz="2400" dirty="0" err="1">
                <a:solidFill>
                  <a:schemeClr val="dk1"/>
                </a:solidFill>
                <a:latin typeface="Helvetica Neue"/>
                <a:sym typeface="Helvetica Neue"/>
              </a:rPr>
              <a:t>göç</a:t>
            </a:r>
            <a:endParaRPr lang="en-GB" sz="2400" dirty="0"/>
          </a:p>
          <a:p>
            <a:pPr marL="1082675" lvl="0" indent="-336550"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n-GB" sz="2400" dirty="0"/>
              <a:t>Özel </a:t>
            </a:r>
            <a:r>
              <a:rPr lang="en-GB" sz="2400" dirty="0" err="1"/>
              <a:t>ihtiyaçlar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engellilik</a:t>
            </a:r>
            <a:endParaRPr lang="en-GB" sz="2400" dirty="0"/>
          </a:p>
          <a:p>
            <a:pPr marL="1082675" lvl="0" indent="-336550"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n-GB" sz="2400" dirty="0" err="1"/>
              <a:t>yoksulluk</a:t>
            </a:r>
            <a:endParaRPr lang="en-GB" sz="2400" dirty="0"/>
          </a:p>
          <a:p>
            <a:pPr marL="1082675" lvl="0" indent="-336550"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n-GB" sz="2400" dirty="0"/>
              <a:t>Özel </a:t>
            </a:r>
            <a:r>
              <a:rPr lang="en-GB" sz="2400" dirty="0" err="1"/>
              <a:t>yeteneklilik</a:t>
            </a:r>
            <a:endParaRPr lang="en-GB" sz="2400" dirty="0"/>
          </a:p>
          <a:p>
            <a:pPr marL="1082675" lvl="0" indent="-336550"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n-GB" sz="2400" dirty="0"/>
              <a:t>Covid-19 </a:t>
            </a:r>
            <a:r>
              <a:rPr lang="en-GB" sz="2400" dirty="0" err="1"/>
              <a:t>salgını</a:t>
            </a:r>
            <a:r>
              <a:rPr lang="en-GB" sz="24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GB" sz="2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82675" lvl="0" indent="-33655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endParaRPr sz="2800" b="0" i="0" u="none" strike="noStrike" cap="none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939553" y="1911493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885294" y="79442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s-E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ve </a:t>
            </a:r>
            <a:r>
              <a:rPr lang="es-E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s-E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s-E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s-ES" sz="2000" b="1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1" t="8807" r="32967"/>
          <a:stretch/>
        </p:blipFill>
        <p:spPr>
          <a:xfrm>
            <a:off x="218209" y="3657600"/>
            <a:ext cx="1839191" cy="25292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137251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08567" y="2026958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6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2730431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25413" y="1452943"/>
            <a:ext cx="11450700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Eğitimde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kapsayıcılıkla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ilgili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konusundaki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risk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faktörleri</a:t>
            </a:r>
            <a:endParaRPr lang="es-ES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000" b="0" i="1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Dil</a:t>
            </a:r>
            <a:r>
              <a:rPr lang="es-ES" sz="20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engelleri</a:t>
            </a:r>
            <a:endParaRPr lang="es-ES" sz="2000" b="0" i="1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</a:t>
            </a:r>
            <a:endParaRPr lang="es-ES" sz="2000" b="0" i="1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i="1" dirty="0" err="1">
                <a:latin typeface="Helvetica Neue"/>
                <a:ea typeface="Helvetica Neue"/>
                <a:cs typeface="Helvetica Neue"/>
                <a:sym typeface="Helvetica Neue"/>
              </a:rPr>
              <a:t>Zihin</a:t>
            </a:r>
            <a:r>
              <a:rPr lang="es-ES" sz="20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sağlığı</a:t>
            </a:r>
            <a:endParaRPr lang="es-ES" sz="2000" b="0" i="1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</a:t>
            </a:r>
            <a:r>
              <a:rPr lang="es-ES" sz="20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cinsiyet</a:t>
            </a:r>
            <a:r>
              <a:rPr lang="es-ES" sz="20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ve din</a:t>
            </a:r>
          </a:p>
          <a:p>
            <a:pPr marL="798513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Öğretmenlerin</a:t>
            </a:r>
            <a:r>
              <a:rPr lang="es-ES" sz="20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hazırlığı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000" b="0" i="0" u="none" strike="noStrike" cap="none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340" r="31137"/>
          <a:stretch/>
        </p:blipFill>
        <p:spPr>
          <a:xfrm>
            <a:off x="344245" y="4106907"/>
            <a:ext cx="1699708" cy="2384110"/>
          </a:xfrm>
          <a:prstGeom prst="rect">
            <a:avLst/>
          </a:prstGeom>
        </p:spPr>
      </p:pic>
      <p:sp>
        <p:nvSpPr>
          <p:cNvPr id="10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7699629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37669" y="1553997"/>
            <a:ext cx="11450700" cy="384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Dil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Engelleri</a:t>
            </a:r>
            <a:endParaRPr lang="en-US" sz="2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L="914400" indent="-51435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000" dirty="0" err="1">
                <a:latin typeface="Helvetica Neue" panose="020B0604020202020204" charset="0"/>
              </a:rPr>
              <a:t>Kapsayıcı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Eğitim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için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önde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gelen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zorluklardan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biridir</a:t>
            </a:r>
            <a:r>
              <a:rPr lang="en-US" sz="2000" dirty="0">
                <a:latin typeface="Helvetica Neue" panose="020B0604020202020204" charset="0"/>
              </a:rPr>
              <a:t>.</a:t>
            </a:r>
          </a:p>
          <a:p>
            <a:pPr marL="400050"/>
            <a:endParaRPr lang="en-US" sz="2000" b="1" dirty="0">
              <a:solidFill>
                <a:schemeClr val="tx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algn="just"/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Göçmen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dil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engellerinin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neden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olduğu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temel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sorunlar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nelerdir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?</a:t>
            </a:r>
          </a:p>
          <a:p>
            <a:pPr marL="860425" lvl="0" indent="-4603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 err="1">
                <a:latin typeface="Helvetica Neue" panose="020B0604020202020204" charset="0"/>
              </a:rPr>
              <a:t>dersleri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anlayamıyorlar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ve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tekrara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ihtiyaçları</a:t>
            </a:r>
            <a:r>
              <a:rPr lang="en-US" sz="1800" dirty="0">
                <a:latin typeface="Helvetica Neue" panose="020B0604020202020204" charset="0"/>
              </a:rPr>
              <a:t> var</a:t>
            </a:r>
          </a:p>
          <a:p>
            <a:pPr marL="860425" lvl="0" indent="-4603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 err="1">
                <a:latin typeface="Helvetica Neue" panose="020B0604020202020204" charset="0"/>
              </a:rPr>
              <a:t>azalan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özgüven</a:t>
            </a:r>
            <a:endParaRPr lang="en-US" sz="1800" dirty="0">
              <a:latin typeface="Helvetica Neue" panose="020B0604020202020204" charset="0"/>
            </a:endParaRPr>
          </a:p>
          <a:p>
            <a:pPr marL="860425" lvl="0" indent="-4603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gerisinde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kalmamak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için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okuldan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sonra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daha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fazla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saat</a:t>
            </a:r>
            <a:endParaRPr lang="en-US" sz="1800" dirty="0">
              <a:latin typeface="Helvetica Neue" panose="020B0604020202020204" charset="0"/>
            </a:endParaRPr>
          </a:p>
          <a:p>
            <a:pPr marL="860425" lvl="0" indent="-4603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 err="1">
                <a:latin typeface="Helvetica Neue" panose="020B0604020202020204" charset="0"/>
              </a:rPr>
              <a:t>sosyal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sorunlar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ve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dışlanma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ile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mücadele</a:t>
            </a:r>
            <a:endParaRPr lang="en-US" sz="1800" dirty="0">
              <a:latin typeface="Helvetica Neue" panose="020B0604020202020204" charset="0"/>
            </a:endParaRPr>
          </a:p>
          <a:p>
            <a:pPr marL="400050"/>
            <a:endParaRPr lang="en-US" sz="1800" b="1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Diğerleri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dil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engellerinin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sebep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olduğu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sorunlar</a:t>
            </a:r>
            <a:r>
              <a:rPr lang="en-US" sz="18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798513" lvl="0" indent="-398463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 err="1">
                <a:latin typeface="Helvetica Neue" panose="020B0604020202020204" charset="0"/>
              </a:rPr>
              <a:t>Öğretmenler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ve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sınıfın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geri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kalanı</a:t>
            </a:r>
            <a:endParaRPr lang="en-US" sz="1800" dirty="0">
              <a:latin typeface="Helvetica Neue" panose="020B0604020202020204" charset="0"/>
            </a:endParaRPr>
          </a:p>
          <a:p>
            <a:pPr marL="798513" lvl="0" indent="-398463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dirty="0" err="1">
                <a:latin typeface="Helvetica Neue" panose="020B0604020202020204" charset="0"/>
              </a:rPr>
              <a:t>ebevenler</a:t>
            </a:r>
            <a:r>
              <a:rPr lang="en-US" sz="1800" dirty="0">
                <a:latin typeface="Helvetica Neue" panose="020B0604020202020204" charset="0"/>
              </a:rPr>
              <a:t>, </a:t>
            </a:r>
            <a:r>
              <a:rPr lang="en-US" sz="1800" dirty="0" err="1">
                <a:latin typeface="Helvetica Neue" panose="020B0604020202020204" charset="0"/>
              </a:rPr>
              <a:t>öğretmen</a:t>
            </a:r>
            <a:r>
              <a:rPr lang="en-US" sz="1800" dirty="0">
                <a:latin typeface="Helvetica Neue" panose="020B0604020202020204" charset="0"/>
              </a:rPr>
              <a:t> – </a:t>
            </a:r>
            <a:r>
              <a:rPr lang="en-US" sz="1800" dirty="0" err="1">
                <a:latin typeface="Helvetica Neue" panose="020B0604020202020204" charset="0"/>
              </a:rPr>
              <a:t>ebeveyn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iletişimi</a:t>
            </a:r>
            <a:r>
              <a:rPr lang="en-US" sz="1800" dirty="0">
                <a:latin typeface="Helvetica Neue" panose="020B0604020202020204" charset="0"/>
              </a:rPr>
              <a:t>, </a:t>
            </a:r>
            <a:r>
              <a:rPr lang="en-US" sz="1800" dirty="0" err="1">
                <a:latin typeface="Helvetica Neue" panose="020B0604020202020204" charset="0"/>
              </a:rPr>
              <a:t>tercüman</a:t>
            </a:r>
            <a:r>
              <a:rPr lang="en-US" sz="1800" dirty="0">
                <a:latin typeface="Helvetica Neue" panose="020B0604020202020204" charset="0"/>
              </a:rPr>
              <a:t> </a:t>
            </a:r>
            <a:r>
              <a:rPr lang="en-US" sz="1800" dirty="0" err="1">
                <a:latin typeface="Helvetica Neue" panose="020B0604020202020204" charset="0"/>
              </a:rPr>
              <a:t>eksikliği</a:t>
            </a:r>
            <a:endParaRPr lang="en-US" sz="1800" dirty="0">
              <a:latin typeface="Helvetica Neue" panose="020B0604020202020204" charset="0"/>
            </a:endParaRPr>
          </a:p>
          <a:p>
            <a:pPr marL="400050" lvl="0">
              <a:buClr>
                <a:schemeClr val="accent2">
                  <a:lumMod val="75000"/>
                </a:schemeClr>
              </a:buClr>
            </a:pPr>
            <a:endParaRPr lang="en-US" sz="2000" dirty="0">
              <a:latin typeface="Helvetica Neue" panose="020B0604020202020204" charset="0"/>
            </a:endParaRPr>
          </a:p>
          <a:p>
            <a:pPr marL="860425" lvl="0" indent="-460375"/>
            <a:endParaRPr lang="en-US" sz="2000" dirty="0"/>
          </a:p>
          <a:p>
            <a:pPr marL="400050"/>
            <a:endParaRPr lang="en-US" sz="20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/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1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99139" y="5443575"/>
            <a:ext cx="72101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0425" lvl="0" indent="-460375" algn="just"/>
            <a:r>
              <a:rPr lang="es-ES" sz="1800" b="0" i="1" u="none" strike="noStrike" cap="none" dirty="0" err="1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Simülasyon</a:t>
            </a:r>
            <a:r>
              <a:rPr lang="es-ES" sz="1800" b="0" i="1" u="none" strike="noStrike" cap="none" dirty="0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es-ES" sz="1800" i="1" dirty="0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Bulunduğunuz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ülkenin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dilini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bilmemekten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kaynaklanan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sorunlar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yaşadınız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mı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Nasıl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hissettiniz</a:t>
            </a:r>
            <a:r>
              <a:rPr lang="es-ES" sz="18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lang="es-ES" sz="1800" b="0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621958" y="5400101"/>
            <a:ext cx="1757827" cy="966804"/>
          </a:xfrm>
          <a:prstGeom prst="rect">
            <a:avLst/>
          </a:prstGeom>
        </p:spPr>
      </p:pic>
      <p:sp>
        <p:nvSpPr>
          <p:cNvPr id="8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927103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35006" y="1589014"/>
            <a:ext cx="11450700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GB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</a:t>
            </a:r>
            <a:endParaRPr lang="en-GB" sz="2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68325" lvl="0" algn="just"/>
            <a:endParaRPr lang="en-GB" sz="2000" b="1" dirty="0">
              <a:solidFill>
                <a:schemeClr val="tx1"/>
              </a:solidFill>
              <a:latin typeface="Helvetica Neue"/>
              <a:sym typeface="Helvetica Neue"/>
            </a:endParaRPr>
          </a:p>
          <a:p>
            <a:pPr marL="508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Çok</a:t>
            </a:r>
            <a:r>
              <a:rPr lang="en-GB" sz="24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yönlü</a:t>
            </a:r>
            <a:r>
              <a:rPr lang="en-GB" sz="24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400" b="1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1030288" marR="0" lvl="0" indent="-4619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Noto Sans Symbols"/>
              <a:buChar char="❖"/>
            </a:pP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göçmen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arkadaşları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arasında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yanlış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anlamalara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açan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farklı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sözlü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olmayan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iletişim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zorbalık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alay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dışlama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hayal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kırıklığı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kafa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karışıklığı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);</a:t>
            </a:r>
          </a:p>
          <a:p>
            <a:pPr marL="1030288" marR="0" lvl="0" indent="-4619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Noto Sans Symbols"/>
              <a:buChar char="❖"/>
            </a:pP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Göçmen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kültürel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özelliklerinin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yanlış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tanıtılmasından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kaynaklanan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klişeler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;</a:t>
            </a:r>
          </a:p>
          <a:p>
            <a:pPr marL="1030288" marR="0" lvl="0" indent="-4619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Noto Sans Symbols"/>
              <a:buChar char="❖"/>
            </a:pP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Sosyal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bağlılık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güvensizliği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– </a:t>
            </a:r>
            <a:r>
              <a:rPr lang="en-GB" sz="2000" b="0" i="0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depresyon</a:t>
            </a:r>
            <a:r>
              <a:rPr lang="en-GB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lang="en-GB" sz="20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435006" y="4003901"/>
            <a:ext cx="1384890" cy="183475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73788913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25413" y="1734487"/>
            <a:ext cx="11450700" cy="3431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Zihin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Sağlığı</a:t>
            </a:r>
            <a:endParaRPr lang="en-US" sz="2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sz="9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Öğrencilerin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performansını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doğrudan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etkiler</a:t>
            </a:r>
            <a:endParaRPr lang="es-ES"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marL="6858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Asıl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sorun</a:t>
            </a:r>
            <a:r>
              <a:rPr lang="es-ES" sz="20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: </a:t>
            </a:r>
            <a:r>
              <a:rPr lang="es-ES" sz="2000" b="0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stres</a:t>
            </a:r>
            <a:endParaRPr lang="es-ES" sz="20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marL="342900" indent="403225">
              <a:buFont typeface="Wingdings" panose="05000000000000000000" pitchFamily="2" charset="2"/>
              <a:buChar char="Ø"/>
            </a:pPr>
            <a:endParaRPr lang="en-US" sz="2000" b="1" i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0800"/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Travma</a:t>
            </a:r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sonrası</a:t>
            </a:r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stres</a:t>
            </a:r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bozukluklarının</a:t>
            </a:r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sonuçları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747713" indent="-3460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Konsantrasyon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eksikliği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7713" indent="-3460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performansları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7713" indent="-3460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Yeni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ortama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uyum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sağlamada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7713" indent="-3460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dışlanmış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gibi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hissediyor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7713" indent="-346075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bazen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çatışmaları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şiddet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saldırganlıkla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çözerler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1" t="8807" r="32967"/>
          <a:stretch/>
        </p:blipFill>
        <p:spPr>
          <a:xfrm>
            <a:off x="7343328" y="2465176"/>
            <a:ext cx="1432748" cy="19702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7960628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57199" y="1411461"/>
            <a:ext cx="7803574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/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Irksal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farkındalık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çok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kültürlü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sınıfta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öğretimin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merkezinde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alır</a:t>
            </a:r>
            <a:endParaRPr lang="en-US" sz="2000" i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/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Öğretmenlerin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yapması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gerekenler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sınıftaki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saygı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duyan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ortamı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geliştirmenin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yollarını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düşünün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algn="just"/>
            <a:endParaRPr lang="en-US" sz="2000" i="1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/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Irksal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zorbalık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şunlara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açar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lang="en-US" sz="20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indent="-398463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Depresyon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indent="-398463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Çatışmalar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indent="-398463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Dışlama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indent="-398463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fiziksel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istismar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1681287" y="571674"/>
            <a:ext cx="9421933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lang="en-US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9345393" y="2065812"/>
            <a:ext cx="1757827" cy="9668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770602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116397" y="1167621"/>
            <a:ext cx="11450700" cy="421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algn="just"/>
            <a:endParaRPr lang="en-US" sz="2000" b="1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 algn="just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</a:t>
            </a:r>
          </a:p>
          <a:p>
            <a:pPr marL="746125" algn="just"/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98463" algn="just">
              <a:tabLst>
                <a:tab pos="398463" algn="l"/>
              </a:tabLst>
            </a:pP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Bir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engeldir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çünkü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birbirinden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farklı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resmi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tatiller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değerler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uygulamaların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anlaşılmaması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onların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kabulü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6125" algn="just">
              <a:buClr>
                <a:schemeClr val="accent2">
                  <a:lumMod val="75000"/>
                </a:schemeClr>
              </a:buClr>
            </a:pP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6125" algn="just"/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Neye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açar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çatışmalar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Hakaretler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ayrımcılık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sürecinden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dışlanma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</a:p>
          <a:p>
            <a:pPr marL="1089025" indent="-342900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okuldaki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sosyal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ilişkiler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etkilenir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0761064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85917" y="1420856"/>
            <a:ext cx="6826512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/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Cinsiyet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/>
            <a:endParaRPr lang="en-US" sz="2400" b="1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 algn="just"/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Kanıt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sistemleri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genellikle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cinsiyet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eşitsizliklerine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meydan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okumaktan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ziyade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devam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ettirir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81088" indent="-3429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Dünya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çapında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kızların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erişimi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erkeklere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sınırlıdır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1081088" indent="-3429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Göçmen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aileler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Avrupa'ya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geldikten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sonra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kızlarını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okuldan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alıkoyabilmektedir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1081088" indent="-342900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Bazı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ülkelerde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erkekler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kızlar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özellikle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belirli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yaştan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sonra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görmektedir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7083843" y="2655476"/>
            <a:ext cx="1405524" cy="18620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89222197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25413" y="1420856"/>
            <a:ext cx="11450700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Hazırlığı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/>
            <a:endParaRPr lang="en-US" sz="800" b="1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0800"/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toplumun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parçasıdır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çeşitlilikle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ilgili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kalıplaşmış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yargıları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önyargıları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vardır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lang="en-US" sz="2000" b="1" i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/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Stereotipler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742950" indent="-3429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Irkçılık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950" indent="-3429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cinsiyet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rolleri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950" indent="-3429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kültürel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stereotipler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400050">
              <a:buClr>
                <a:schemeClr val="accent2">
                  <a:lumMod val="75000"/>
                </a:schemeClr>
              </a:buClr>
            </a:pP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/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Önyargılar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çok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kültürlü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sınıfta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öğretmenin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sağlamanın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zorluğu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lang="en-US" sz="24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Göç</a:t>
            </a:r>
            <a:endParaRPr lang="en-GB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65" y="1714441"/>
            <a:ext cx="651162" cy="9128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522631" y="4577967"/>
            <a:ext cx="1757827" cy="9668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3435773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08567" y="1853333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US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 İHTİYAÇLAR VE ENGELLER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2850932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16554" y="1420856"/>
            <a:ext cx="8487746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ea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Dünya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Sağlık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Örgütü'ne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göre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Dünyada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her on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kişiden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az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biri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b="1" i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b="1" i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Engel, 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kişinin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aktivitesini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sınırlayan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fiziksel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zihinsel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psikolojik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durumdur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>
              <a:buClr>
                <a:srgbClr val="EC7320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just">
              <a:buClr>
                <a:srgbClr val="EC7320"/>
              </a:buClr>
              <a:buSzPts val="2400"/>
            </a:pP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Engellilikle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bağlantılı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önemli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faktördür</a:t>
            </a:r>
            <a:r>
              <a:rPr lang="en-U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algn="just">
              <a:buClr>
                <a:srgbClr val="EC7320"/>
              </a:buClr>
              <a:buSzPts val="2400"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</a:pPr>
            <a:r>
              <a:rPr lang="en-US" sz="18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Engellerin</a:t>
            </a:r>
            <a:r>
              <a:rPr lang="en-US" sz="18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</a:t>
            </a:r>
            <a:r>
              <a:rPr lang="en-US" sz="18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açtığı</a:t>
            </a:r>
            <a:r>
              <a:rPr lang="en-US" sz="18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r>
              <a:rPr lang="en-US" sz="18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nelerdir</a:t>
            </a:r>
            <a:r>
              <a:rPr lang="en-US" sz="18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</a:p>
          <a:p>
            <a:pPr marL="285750" lvl="0" indent="-28575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çeşitli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sağlık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hizmetlerine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erişimde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istihdam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erişimde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diğer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insanların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tutumu</a:t>
            </a:r>
            <a:endParaRPr lang="en-US" sz="18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6873" y="3479675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doğuştan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556873" y="3987831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sonradan</a:t>
            </a:r>
            <a:endParaRPr lang="en-US" sz="1600" dirty="0"/>
          </a:p>
        </p:txBody>
      </p:sp>
      <p:sp>
        <p:nvSpPr>
          <p:cNvPr id="9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endParaRPr lang="en-US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Left-Up Arrow 1"/>
          <p:cNvSpPr/>
          <p:nvPr/>
        </p:nvSpPr>
        <p:spPr>
          <a:xfrm rot="8373513">
            <a:off x="2080359" y="3630459"/>
            <a:ext cx="548852" cy="588181"/>
          </a:xfrm>
          <a:prstGeom prst="leftUpArrow">
            <a:avLst>
              <a:gd name="adj1" fmla="val 1937"/>
              <a:gd name="adj2" fmla="val 25000"/>
              <a:gd name="adj3" fmla="val 25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9802777" y="2062454"/>
            <a:ext cx="1405524" cy="18620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037720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22054" y="1489185"/>
            <a:ext cx="11450700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endParaRPr lang="en-US" sz="24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EC7320"/>
              </a:buClr>
              <a:buSzPts val="2400"/>
            </a:pPr>
            <a:r>
              <a:rPr lang="en-US" sz="1800" b="1" dirty="0" err="1"/>
              <a:t>InCrea</a:t>
            </a:r>
            <a:r>
              <a:rPr lang="en-US" sz="1800" b="1" dirty="0"/>
              <a:t>+ </a:t>
            </a:r>
            <a:r>
              <a:rPr lang="en-US" sz="1800" b="1" dirty="0" err="1"/>
              <a:t>Projesi</a:t>
            </a:r>
            <a:r>
              <a:rPr lang="en-US" sz="1800" b="1" dirty="0"/>
              <a:t>, </a:t>
            </a:r>
            <a:r>
              <a:rPr lang="en-US" sz="1800" dirty="0" err="1"/>
              <a:t>okul</a:t>
            </a:r>
            <a:r>
              <a:rPr lang="en-US" sz="1800" dirty="0"/>
              <a:t> </a:t>
            </a:r>
            <a:r>
              <a:rPr lang="en-US" sz="1800" dirty="0" err="1"/>
              <a:t>eğitiminde</a:t>
            </a:r>
            <a:r>
              <a:rPr lang="en-US" sz="1800" dirty="0"/>
              <a:t> </a:t>
            </a:r>
            <a:r>
              <a:rPr lang="en-US" sz="1800" dirty="0" err="1"/>
              <a:t>sanatsal</a:t>
            </a:r>
            <a:r>
              <a:rPr lang="en-US" sz="1800" dirty="0"/>
              <a:t> </a:t>
            </a:r>
            <a:r>
              <a:rPr lang="en-US" sz="1800" dirty="0" err="1"/>
              <a:t>yöntemlerle</a:t>
            </a:r>
            <a:r>
              <a:rPr lang="en-US" sz="1800" dirty="0"/>
              <a:t> </a:t>
            </a:r>
            <a:r>
              <a:rPr lang="en-US" sz="1800" dirty="0" err="1"/>
              <a:t>engelli</a:t>
            </a:r>
            <a:r>
              <a:rPr lang="en-US" sz="1800" dirty="0"/>
              <a:t> </a:t>
            </a:r>
            <a:r>
              <a:rPr lang="en-US" sz="1800" dirty="0" err="1"/>
              <a:t>öğrencilerin</a:t>
            </a:r>
            <a:r>
              <a:rPr lang="en-US" sz="1800" dirty="0"/>
              <a:t> </a:t>
            </a:r>
            <a:r>
              <a:rPr lang="en-US" sz="1800" dirty="0" err="1"/>
              <a:t>okul</a:t>
            </a:r>
            <a:r>
              <a:rPr lang="en-US" sz="1800" dirty="0"/>
              <a:t> </a:t>
            </a:r>
            <a:r>
              <a:rPr lang="en-US" sz="1800" dirty="0" err="1"/>
              <a:t>eğitimine</a:t>
            </a:r>
            <a:r>
              <a:rPr lang="en-US" sz="1800" dirty="0"/>
              <a:t> </a:t>
            </a:r>
            <a:r>
              <a:rPr lang="en-US" sz="1800" dirty="0" err="1"/>
              <a:t>dahil</a:t>
            </a:r>
            <a:r>
              <a:rPr lang="en-US" sz="1800" dirty="0"/>
              <a:t> </a:t>
            </a:r>
            <a:r>
              <a:rPr lang="en-US" sz="1800" dirty="0" err="1"/>
              <a:t>edilmesine</a:t>
            </a:r>
            <a:r>
              <a:rPr lang="en-US" sz="1800" dirty="0"/>
              <a:t> </a:t>
            </a:r>
            <a:r>
              <a:rPr lang="en-US" sz="1800" dirty="0" err="1"/>
              <a:t>katkıda</a:t>
            </a:r>
            <a:r>
              <a:rPr lang="en-US" sz="1800" dirty="0"/>
              <a:t> </a:t>
            </a:r>
            <a:r>
              <a:rPr lang="en-US" sz="1800" dirty="0" err="1"/>
              <a:t>bulunmaya</a:t>
            </a:r>
            <a:r>
              <a:rPr lang="en-US" sz="1800" dirty="0"/>
              <a:t> </a:t>
            </a:r>
            <a:r>
              <a:rPr lang="en-US" sz="1800" dirty="0" err="1"/>
              <a:t>çalışıyor</a:t>
            </a:r>
            <a:r>
              <a:rPr lang="en-US" sz="1800" dirty="0"/>
              <a:t>.</a:t>
            </a:r>
          </a:p>
          <a:p>
            <a:pPr>
              <a:buClr>
                <a:srgbClr val="EC7320"/>
              </a:buClr>
              <a:buSzPts val="2400"/>
            </a:pPr>
            <a:endParaRPr lang="en-US" sz="18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ihtiyacı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(SEN)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olan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hazırlamak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karmaşıktır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çünkü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aşağıdakilere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ihtiyaç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duyar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müfredat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uyarlaması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öğretim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yöntemlerini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uyarlamak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değiştirilmiş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değerlendirme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teknikleri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erişilebilirlik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düzenlemeleri</a:t>
            </a:r>
            <a:endParaRPr lang="en-US" sz="18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endParaRPr lang="en-US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65108" y="4090148"/>
            <a:ext cx="58254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EĞİTİM = ÇOK BİLEŞENLİ STRATEJİ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582" t="9609" r="33372" b="7210"/>
          <a:stretch/>
        </p:blipFill>
        <p:spPr>
          <a:xfrm>
            <a:off x="501473" y="4749384"/>
            <a:ext cx="1104139" cy="1462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57696599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41282" y="1546644"/>
            <a:ext cx="114507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eğitimin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zorluklarının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üstesinden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gelmek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buClr>
                <a:srgbClr val="EC7320"/>
              </a:buClr>
              <a:buSzPts val="2400"/>
            </a:pPr>
            <a:endParaRPr lang="en-US" sz="20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sınıf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içinde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uygun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yerleştirmek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Eşit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muamele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sağlayın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Bireysel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tasarlayın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arkadaş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çevresi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oluşturun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Evrensel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Tasarım'ı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(UDL)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benimseyin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uygulayın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Engeller</a:t>
            </a:r>
            <a:endParaRPr lang="en-US" sz="2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55166" y="5288822"/>
            <a:ext cx="96510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Clr>
                <a:srgbClr val="EC7320"/>
              </a:buClr>
              <a:buSzPts val="2400"/>
            </a:pPr>
            <a:r>
              <a:rPr lang="en-US" sz="2000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Düşün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Eşleş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Tartış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Peki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siz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Zorluklarınızın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üstesinden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nasıl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gelirsiniz</a:t>
            </a:r>
            <a:r>
              <a:rPr lang="en-US" sz="2000" i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lang="en-US" sz="2000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865" r="31612"/>
          <a:stretch/>
        </p:blipFill>
        <p:spPr>
          <a:xfrm>
            <a:off x="211488" y="3810166"/>
            <a:ext cx="1782411" cy="25001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5304712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08567" y="18533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YOKSULLUK MADDİ ZORLUKLAR VE DİJİTALLEŞME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7538634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10473" y="1656103"/>
            <a:ext cx="11450700" cy="340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maddi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zorluklar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dijitalleşme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900" b="1" i="1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1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2000" b="1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: 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hem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erişim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hem de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eğitimde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başka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kritik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zorluktur</a:t>
            </a:r>
            <a:r>
              <a:rPr lang="en-US" sz="2000" i="1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Açlık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ev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/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barınma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eksikliği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tıbbi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bakıma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erişim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güvenlik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diğerleri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gibi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eğitimi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ilgili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başarıları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doğrudan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dolaylı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etkileyen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çok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çeşitli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konularla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doğası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gereği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bağlantılıdır</a:t>
            </a:r>
            <a:r>
              <a:rPr lang="en-US" sz="2000" dirty="0">
                <a:solidFill>
                  <a:schemeClr val="dk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b="1" i="1" u="none" strike="noStrike" cap="none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lvl="0">
              <a:buClr>
                <a:srgbClr val="EC7320"/>
              </a:buClr>
              <a:buSzPts val="2400"/>
            </a:pP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Yoksulluğun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okullar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üzerindeki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etkileri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lvl="0">
              <a:buClr>
                <a:srgbClr val="EC7320"/>
              </a:buClr>
              <a:buSzPts val="2400"/>
            </a:pPr>
            <a:endParaRPr lang="en-US" sz="1800" b="1" i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Tesisler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personel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maddi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dijitalleşme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8548603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09507" y="1545348"/>
            <a:ext cx="11450700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akademik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başarı</a:t>
            </a:r>
            <a:endParaRPr lang="en-US" sz="2000" i="1" dirty="0">
              <a:solidFill>
                <a:schemeClr val="accent2">
                  <a:lumMod val="75000"/>
                </a:schemeClr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682625" lvl="3" indent="-342900">
              <a:lnSpc>
                <a:spcPct val="150000"/>
              </a:lnSpc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Ebeveynlerin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çocuklarına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ders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çalışırken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yardımcı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olamamaları</a:t>
            </a:r>
            <a:endParaRPr lang="en-US" sz="2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682625" lvl="3" indent="-342900">
              <a:lnSpc>
                <a:spcPct val="150000"/>
              </a:lnSpc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Ebeveynler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çocukları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yeterli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beslenmeyi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sağlayamıyor</a:t>
            </a:r>
            <a:endParaRPr lang="en-US" sz="2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lvl="0">
              <a:buClr>
                <a:srgbClr val="EC7320"/>
              </a:buClr>
              <a:buSzPts val="2400"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Düşük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gelirli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aileleri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zorlayan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eğitimle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ilgili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harcamalar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>
              <a:buClr>
                <a:srgbClr val="EC7320"/>
              </a:buClr>
              <a:buSzPts val="2400"/>
            </a:pPr>
            <a:r>
              <a:rPr lang="en-US" i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(</a:t>
            </a:r>
            <a:r>
              <a:rPr lang="en-US" i="1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ücretsiz</a:t>
            </a:r>
            <a:r>
              <a:rPr lang="en-US" i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eğitime</a:t>
            </a:r>
            <a:r>
              <a:rPr lang="en-US" i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ek </a:t>
            </a:r>
            <a:r>
              <a:rPr lang="en-US" i="1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i="1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)</a:t>
            </a: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Ders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kitapları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materyaller</a:t>
            </a:r>
            <a:endParaRPr lang="en-US" sz="2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Giyim</a:t>
            </a:r>
            <a:endParaRPr lang="en-US" sz="2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Toplu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taşıma</a:t>
            </a:r>
            <a:endParaRPr lang="en-US" sz="2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342900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dijitalleşme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Yoksulluk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maddi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dijitalleşme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9397542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0692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 ZEKALILIK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0637091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09506" y="1566613"/>
            <a:ext cx="11450700" cy="612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zekalılık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1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öğrenciler</a:t>
            </a:r>
            <a:r>
              <a:rPr lang="en-US" sz="2000" b="1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yaratıcı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yenilikçi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ancak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belirli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ihtiyaçları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nedeniyle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açıklanamayacak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göz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ardı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edilirler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1" i="1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</a:t>
            </a:r>
          </a:p>
          <a:p>
            <a:pPr marL="631825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Sözel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endParaRPr lang="en-US" sz="2000" i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Görsel-mekansal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</a:t>
            </a:r>
            <a:r>
              <a:rPr lang="en-US" sz="2000" i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endParaRPr lang="tr-TR" sz="2000" i="1" dirty="0" smtClean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</a:pP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zekalıların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ihtiyaçlarını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karşılıyor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mu?</a:t>
            </a:r>
          </a:p>
          <a:p>
            <a:pPr lvl="0" algn="just">
              <a:buClr>
                <a:srgbClr val="EC7320"/>
              </a:buClr>
              <a:buSzPts val="2400"/>
            </a:pPr>
            <a:endParaRPr lang="en-US" sz="2000" b="1" dirty="0" smtClean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Okul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ortamı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onlara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öğrenmeleri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bildiklerini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göstermeleri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en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uygun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fırsat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koşulları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sunmaz</a:t>
            </a:r>
            <a:r>
              <a:rPr lang="en-US" sz="2000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lvl="0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Helvetica Neue" panose="020B0604020202020204" charset="0"/>
              </a:rPr>
              <a:t>Öğretmenlerin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üstün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zekalılığı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tespit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etme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ve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tanımlama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konusunda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sınırlı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bir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kapasitesi</a:t>
            </a:r>
            <a:r>
              <a:rPr lang="en-US" sz="2000" dirty="0" smtClean="0">
                <a:latin typeface="Helvetica Neue" panose="020B0604020202020204" charset="0"/>
              </a:rPr>
              <a:t> </a:t>
            </a:r>
            <a:r>
              <a:rPr lang="en-US" sz="2000" dirty="0" err="1" smtClean="0">
                <a:latin typeface="Helvetica Neue" panose="020B0604020202020204" charset="0"/>
              </a:rPr>
              <a:t>vardı</a:t>
            </a:r>
            <a:r>
              <a:rPr lang="en-US" sz="3600" dirty="0" err="1" smtClean="0">
                <a:latin typeface="Helvetica Neue" panose="020B0604020202020204" charset="0"/>
              </a:rPr>
              <a:t>r</a:t>
            </a:r>
            <a:r>
              <a:rPr lang="en-US" sz="3600" dirty="0" smtClean="0">
                <a:latin typeface="Helvetica Neue" panose="020B0604020202020204" charset="0"/>
              </a:rPr>
              <a:t>.</a:t>
            </a:r>
          </a:p>
          <a:p>
            <a:pPr marL="631825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3600" b="1" dirty="0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3600" b="1" i="0" u="none" strike="noStrike" cap="none" dirty="0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3600" b="1" dirty="0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Üstünzekalılık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6816114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498874" y="1428390"/>
            <a:ext cx="11450700" cy="400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İki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kere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farklı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Ø"/>
              <a:tabLst>
                <a:tab pos="404813" algn="l"/>
              </a:tabLst>
            </a:pPr>
            <a:endParaRPr lang="en-US" sz="24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  <a:tabLst>
                <a:tab pos="404813" algn="l"/>
              </a:tabLst>
            </a:pP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İstisnai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yetenekler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öğrenmenin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kombinasyonunu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sergilerler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matematikte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yazmada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müzikte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son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derece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yeteneklidirler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.)</a:t>
            </a:r>
          </a:p>
          <a:p>
            <a:pPr lvl="2" algn="just">
              <a:buClr>
                <a:srgbClr val="EC7320"/>
              </a:buClr>
              <a:buSzPts val="2400"/>
              <a:tabLst>
                <a:tab pos="404813" algn="l"/>
              </a:tabLst>
            </a:pP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&amp;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  <a:tabLst>
                <a:tab pos="404813" algn="l"/>
              </a:tabLst>
            </a:pP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öğrenmelerini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etkileyen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zorlukları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var (DEHB,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disleksi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diskalkuli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otizm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  <a:tabLst>
                <a:tab pos="404813" algn="l"/>
              </a:tabLst>
            </a:pP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  <a:tabLst>
                <a:tab pos="404813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US" sz="20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  <a:tabLst>
                <a:tab pos="404813" algn="l"/>
              </a:tabLst>
            </a:pPr>
            <a:endParaRPr lang="en-US" sz="20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  <a:tabLst>
                <a:tab pos="404813" algn="l"/>
              </a:tabLst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Başarılı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tanımlanırsa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okulda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ihtiyaç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duydukları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desteği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almak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zordur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lvl="0" indent="-342900" algn="just">
              <a:buClr>
                <a:srgbClr val="EC7320"/>
              </a:buClr>
              <a:buSzPts val="2400"/>
              <a:buFont typeface="Wingdings" panose="05000000000000000000" pitchFamily="2" charset="2"/>
              <a:buChar char="v"/>
              <a:tabLst>
                <a:tab pos="404813" algn="l"/>
              </a:tabLst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Tanımlanmazlarsa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anlamlı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sorgulanmazlar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hüsrana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uğrarlar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endişelenirler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lvl="0" algn="just">
              <a:buClr>
                <a:srgbClr val="EC7320"/>
              </a:buClr>
              <a:buSzPts val="2400"/>
              <a:tabLst>
                <a:tab pos="404813" algn="l"/>
              </a:tabLst>
            </a:pPr>
            <a:endParaRPr lang="en-US" sz="20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  <a:tabLst>
                <a:tab pos="404813" algn="l"/>
              </a:tabLst>
            </a:pPr>
            <a:endParaRPr lang="en-US" sz="18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Üstünzekalılık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6108913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65568" y="1456486"/>
            <a:ext cx="114507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EC7320"/>
              </a:buClr>
              <a:buSzPts val="2400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zekalı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çocukların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sergileyebileceği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bazı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davranışsal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özelliklerin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listesi</a:t>
            </a:r>
            <a:r>
              <a:rPr lang="en-US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lvl="0">
              <a:buClr>
                <a:srgbClr val="EC7320"/>
              </a:buClr>
              <a:buSzPts val="2400"/>
            </a:pPr>
            <a:r>
              <a:rPr lang="en-US" sz="20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US" sz="1800" b="1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Meraklı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motive</a:t>
            </a: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soru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sorar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İyi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hafızası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var</a:t>
            </a: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Bilgileri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hızlı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şekilde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tutar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Erken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ustalık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okuma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Güçlü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matematik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gösterirbağımsız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düşünür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Eşsiz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orijinal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görüşleri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ifade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düzey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düşünme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problem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çözme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becerilerine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sahip</a:t>
            </a:r>
            <a:endParaRPr lang="en-US" sz="18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1825" lvl="0" indent="-342900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Güçlü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adalet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duygusuna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sahiptir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güncel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konular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gerçek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yaşam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sorunları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hakkında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tartışmalara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katılmayı</a:t>
            </a:r>
            <a:r>
              <a:rPr lang="en-US" sz="18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sever</a:t>
            </a: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Üstünzekalılık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525" t="24471" r="16568" b="23076"/>
          <a:stretch/>
        </p:blipFill>
        <p:spPr>
          <a:xfrm flipH="1">
            <a:off x="565568" y="5117825"/>
            <a:ext cx="1860697" cy="11699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1694037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08567" y="20819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US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TEHDİTLERİ</a:t>
            </a:r>
          </a:p>
        </p:txBody>
      </p:sp>
    </p:spTree>
    <p:extLst>
      <p:ext uri="{BB962C8B-B14F-4D97-AF65-F5344CB8AC3E}">
        <p14:creationId xmlns="" xmlns:p14="http://schemas.microsoft.com/office/powerpoint/2010/main" val="3195730738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27134" y="1652792"/>
            <a:ext cx="114507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rgbClr val="EC7320"/>
              </a:buClr>
              <a:buSzPts val="2400"/>
            </a:pP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Engelli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ve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/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veya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ek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öğrenme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ihtiyaçları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olan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öğrenciler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üzerinde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uzaktan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öğrenmenin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zorlukları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</a:rPr>
              <a:t>:</a:t>
            </a:r>
          </a:p>
          <a:p>
            <a:pPr algn="just">
              <a:buClr>
                <a:srgbClr val="EC7320"/>
              </a:buClr>
              <a:buSzPts val="2400"/>
            </a:pPr>
            <a:endParaRPr lang="en-US" sz="2000" b="1" dirty="0">
              <a:latin typeface="Helvetica Neue" panose="020B0604020202020204" charset="0"/>
            </a:endParaRPr>
          </a:p>
          <a:p>
            <a:pPr marL="682625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teknolojiyle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bağlantı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kurmanın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önündeki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engeller</a:t>
            </a:r>
            <a:r>
              <a:rPr lang="en-US" sz="2000" dirty="0">
                <a:latin typeface="Helvetica Neue" panose="020B0604020202020204" charset="0"/>
              </a:rPr>
              <a:t>;</a:t>
            </a:r>
          </a:p>
          <a:p>
            <a:pPr marL="682625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eğitim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desteklerine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bireyselleştirilmiş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öğrenme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müdahalelerine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erişimin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azalması</a:t>
            </a:r>
            <a:r>
              <a:rPr lang="en-US" sz="2000" dirty="0">
                <a:latin typeface="Helvetica Neue" panose="020B0604020202020204" charset="0"/>
              </a:rPr>
              <a:t>;</a:t>
            </a:r>
          </a:p>
          <a:p>
            <a:pPr marL="682625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sosyal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bağlantıların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kaybı</a:t>
            </a:r>
            <a:r>
              <a:rPr lang="en-US" sz="2000" dirty="0">
                <a:latin typeface="Helvetica Neue" panose="020B0604020202020204" charset="0"/>
              </a:rPr>
              <a:t>;</a:t>
            </a:r>
          </a:p>
          <a:p>
            <a:pPr marL="682625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teknoloji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mevcut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olsa</a:t>
            </a:r>
            <a:r>
              <a:rPr lang="en-US" sz="2000" dirty="0">
                <a:latin typeface="Helvetica Neue" panose="020B0604020202020204" charset="0"/>
              </a:rPr>
              <a:t> bile </a:t>
            </a:r>
            <a:r>
              <a:rPr lang="en-US" sz="2000" dirty="0" err="1">
                <a:latin typeface="Helvetica Neue" panose="020B0604020202020204" charset="0"/>
              </a:rPr>
              <a:t>birçok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kaynak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görme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veya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işitme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engelliler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için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erişilebilir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değildir</a:t>
            </a:r>
            <a:r>
              <a:rPr lang="en-US" sz="2000" dirty="0">
                <a:latin typeface="Helvetica Neue" panose="020B0604020202020204" charset="0"/>
              </a:rPr>
              <a:t>;</a:t>
            </a:r>
          </a:p>
          <a:p>
            <a:pPr marL="682625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dikkat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eksikliği</a:t>
            </a:r>
            <a:r>
              <a:rPr lang="en-US" sz="2000" dirty="0">
                <a:latin typeface="Helvetica Neue" panose="020B0604020202020204" charset="0"/>
              </a:rPr>
              <a:t>, </a:t>
            </a:r>
            <a:r>
              <a:rPr lang="en-US" sz="2000" dirty="0" err="1">
                <a:latin typeface="Helvetica Neue" panose="020B0604020202020204" charset="0"/>
              </a:rPr>
              <a:t>hiperaktivite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bozukluğu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olan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çocuklar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veya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otizm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spektrum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bozukluğu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olanlar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gibi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değişime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duyarlı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öğrenciler</a:t>
            </a:r>
            <a:r>
              <a:rPr lang="en-US" sz="2000" dirty="0">
                <a:latin typeface="Helvetica Neue" panose="020B0604020202020204" charset="0"/>
              </a:rPr>
              <a:t>, </a:t>
            </a:r>
            <a:r>
              <a:rPr lang="en-US" sz="2000" dirty="0" err="1">
                <a:latin typeface="Helvetica Neue" panose="020B0604020202020204" charset="0"/>
              </a:rPr>
              <a:t>bilgisayar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önünde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bağımsız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çalışma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ile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mücadele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edebilirler</a:t>
            </a:r>
            <a:r>
              <a:rPr lang="en-US" sz="2000" dirty="0">
                <a:latin typeface="Helvetica Neue" panose="020B0604020202020204" charset="0"/>
              </a:rPr>
              <a:t>.</a:t>
            </a:r>
          </a:p>
          <a:p>
            <a:pPr marL="339725" algn="just">
              <a:buClr>
                <a:srgbClr val="EC7320"/>
              </a:buClr>
              <a:buSzPts val="2400"/>
            </a:pPr>
            <a:endParaRPr lang="en-US" sz="20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Tehditleri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47" t="28905" r="28652" b="17848"/>
          <a:stretch/>
        </p:blipFill>
        <p:spPr>
          <a:xfrm>
            <a:off x="622539" y="4874482"/>
            <a:ext cx="1964853" cy="1188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5466705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54181" y="1891874"/>
            <a:ext cx="114507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rgbClr val="EC7320"/>
              </a:buClr>
              <a:buSzPts val="2400"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Okulların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kapanması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nedeniyle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sınırlı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veya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kaybolan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hizmetler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buClr>
                <a:srgbClr val="EC7320"/>
              </a:buClr>
              <a:buSzPts val="2400"/>
            </a:pPr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2625" lvl="0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okul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temelli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beslenme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besin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takviyesi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programlarına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erişim</a:t>
            </a:r>
            <a:r>
              <a:rPr lang="en-US" sz="2000" dirty="0">
                <a:latin typeface="Helvetica Neue" panose="020B0604020202020204" charset="0"/>
              </a:rPr>
              <a:t>.</a:t>
            </a:r>
          </a:p>
          <a:p>
            <a:pPr marL="682625" lvl="0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özel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veya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rehabilite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edici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bakıma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erişim</a:t>
            </a:r>
            <a:r>
              <a:rPr lang="en-US" sz="2000" dirty="0">
                <a:latin typeface="Helvetica Neue" panose="020B0604020202020204" charset="0"/>
              </a:rPr>
              <a:t>.</a:t>
            </a:r>
          </a:p>
          <a:p>
            <a:pPr marL="682625" lvl="0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genellikle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okullarda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sağlanan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resmi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ruh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sağlığı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psikososyal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destek</a:t>
            </a:r>
            <a:r>
              <a:rPr lang="en-US" sz="2000" dirty="0">
                <a:latin typeface="Helvetica Neue" panose="020B0604020202020204" charset="0"/>
              </a:rPr>
              <a:t> (MHPSS) </a:t>
            </a:r>
            <a:r>
              <a:rPr lang="en-US" sz="2000" dirty="0" err="1">
                <a:latin typeface="Helvetica Neue" panose="020B0604020202020204" charset="0"/>
              </a:rPr>
              <a:t>hizmetlerine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erişim</a:t>
            </a:r>
            <a:r>
              <a:rPr lang="en-US" sz="2000" dirty="0">
                <a:latin typeface="Helvetica Neue" panose="020B0604020202020204" charset="0"/>
              </a:rPr>
              <a:t>.</a:t>
            </a:r>
          </a:p>
          <a:p>
            <a:pPr marL="682625" lvl="0" indent="-342900" algn="just"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en-US" sz="2000" dirty="0" err="1">
                <a:latin typeface="Helvetica Neue" panose="020B0604020202020204" charset="0"/>
              </a:rPr>
              <a:t>sosyal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olanaklar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ve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güvenlik</a:t>
            </a:r>
            <a:r>
              <a:rPr lang="en-US" sz="2000" dirty="0">
                <a:latin typeface="Helvetica Neue" panose="020B0604020202020204" charset="0"/>
              </a:rPr>
              <a:t> </a:t>
            </a:r>
            <a:r>
              <a:rPr lang="en-US" sz="2000" dirty="0" err="1">
                <a:latin typeface="Helvetica Neue" panose="020B0604020202020204" charset="0"/>
              </a:rPr>
              <a:t>önlemleri</a:t>
            </a:r>
            <a:r>
              <a:rPr lang="en-US" sz="2000" dirty="0"/>
              <a:t>.</a:t>
            </a:r>
            <a:endParaRPr lang="en-US" sz="3600" b="1" dirty="0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Tehditleri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5294614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554181" y="1891874"/>
            <a:ext cx="114507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İyileşme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yolu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</a:t>
            </a:r>
          </a:p>
          <a:p>
            <a:pPr lvl="0" algn="just">
              <a:buClr>
                <a:srgbClr val="EC7320"/>
              </a:buClr>
              <a:buSzPts val="2400"/>
            </a:pP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Eğitimin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kurtarılması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şunları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sağlamayı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amaçlar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lvl="0" algn="just"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3412" lvl="0" algn="just">
              <a:buClr>
                <a:srgbClr val="EC7320"/>
              </a:buClr>
              <a:buSzPts val="2400"/>
            </a:pP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Hiçbir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geride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kalmaz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çocukların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gençlerin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okula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geri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dönmelerini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başarılı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olmak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kapsamlı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destek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almalarını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sağlar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633412" lvl="0" algn="just">
              <a:buClr>
                <a:srgbClr val="EC7320"/>
              </a:buClr>
              <a:buSzPts val="2400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3412" lvl="0" algn="just">
              <a:buClr>
                <a:srgbClr val="EC7320"/>
              </a:buClr>
              <a:buSzPts val="2400"/>
            </a:pP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öğreniyor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öğrenmeyi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hızlandırıyor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dijital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uçurumunu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yıkıyor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633412" lvl="0" algn="just">
              <a:buClr>
                <a:srgbClr val="EC7320"/>
              </a:buClr>
              <a:buSzPts val="2400"/>
            </a:pPr>
            <a:endParaRPr lang="en-US"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3412" lvl="0" algn="just">
              <a:buClr>
                <a:srgbClr val="EC7320"/>
              </a:buClr>
              <a:buSzPts val="2400"/>
            </a:pP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öğretmenler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yetkilendirilmiştir</a:t>
            </a:r>
            <a:r>
              <a:rPr lang="en-U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öğretim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işgücünü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destekler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Kapsayıcılık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Eğitim için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bölgesel</a:t>
            </a:r>
            <a:r>
              <a:rPr lang="en-GB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zorluklar</a:t>
            </a:r>
            <a:endParaRPr lang="en-GB" sz="20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Tehditleri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3165030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/>
        </p:nvSpPr>
        <p:spPr>
          <a:xfrm>
            <a:off x="0" y="206636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İlginiz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teşekkür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ederiz</a:t>
            </a: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32" y="3073753"/>
            <a:ext cx="5377735" cy="3301929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3378</TotalTime>
  <Words>2486</Words>
  <Application>Microsoft Office PowerPoint</Application>
  <PresentationFormat>Özel</PresentationFormat>
  <Paragraphs>335</Paragraphs>
  <Slides>27</Slides>
  <Notes>27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27</vt:i4>
      </vt:variant>
    </vt:vector>
  </HeadingPairs>
  <TitlesOfParts>
    <vt:vector size="36" baseType="lpstr">
      <vt:lpstr>Arial</vt:lpstr>
      <vt:lpstr>Helvetica Neue</vt:lpstr>
      <vt:lpstr>Times New Roman</vt:lpstr>
      <vt:lpstr>Courier New</vt:lpstr>
      <vt:lpstr>Noto Sans Symbols</vt:lpstr>
      <vt:lpstr>Wingdings</vt:lpstr>
      <vt:lpstr>Calibri</vt:lpstr>
      <vt:lpstr>Diseño personalizado</vt:lpstr>
      <vt:lpstr>2_Diseño personalizado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hakan ceylan</cp:lastModifiedBy>
  <cp:revision>311</cp:revision>
  <dcterms:created xsi:type="dcterms:W3CDTF">2021-02-16T14:32:26Z</dcterms:created>
  <dcterms:modified xsi:type="dcterms:W3CDTF">2022-11-19T19:21:24Z</dcterms:modified>
</cp:coreProperties>
</file>