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1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Helvetica Neue" panose="020B060402020202020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iVCbmw3n/rXoQdScw3ngmrtJ87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" name="Google Shape;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111eab8aa9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" name="Google Shape;41;g111eab8aa9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" name="Google Shape;42;g111eab8aa9a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1132b01343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" name="Google Shape;48;g1132b01343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" name="Google Shape;49;g1132b01343c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1132b01343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" name="Google Shape;55;g1132b01343c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" name="Google Shape;56;g1132b01343c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11eab8aa9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g111eab8aa9a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" name="Google Shape;63;g111eab8aa9a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27c8d31cb6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g127c8d31cb6_0_1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0" name="Google Shape;70;g127c8d31cb6_0_1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27c8d31cb6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g127c8d31cb6_0_1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" name="Google Shape;78;g127c8d31cb6_0_16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27c8d31cb6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g127c8d31cb6_0_1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5" name="Google Shape;85;g127c8d31cb6_0_18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27c8d31cb6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g127c8d31cb6_0_19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" name="Google Shape;92;g127c8d31cb6_0_19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27c8d31cb6_0_1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g127c8d31cb6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27c8d31cb6_0_2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" name="Google Shape;104;g127c8d31cb6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8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8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28" descr="Imagen que contiene botella, firmar, azul, naranj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8" descr="Imagen que contiene Logotip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g127c8d31cb6_0_259"/>
          <p:cNvSpPr txBox="1"/>
          <p:nvPr/>
        </p:nvSpPr>
        <p:spPr>
          <a:xfrm>
            <a:off x="1028700" y="435307"/>
            <a:ext cx="10248900" cy="10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6600"/>
              <a:buFont typeface="Arial"/>
              <a:buNone/>
            </a:pPr>
            <a:endParaRPr sz="6600" b="1" i="0" u="none" strike="noStrike" cap="non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127c8d31cb6_0_261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g127c8d31cb6_0_261"/>
          <p:cNvSpPr/>
          <p:nvPr/>
        </p:nvSpPr>
        <p:spPr>
          <a:xfrm>
            <a:off x="0" y="6708711"/>
            <a:ext cx="12192000" cy="14940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" name="Google Shape;28;g127c8d31cb6_0_261" descr="Imagen que contiene botella, firmar, azul, naranj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g127c8d31cb6_0_261" descr="Imagen que contiene Logotip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70" y="318144"/>
            <a:ext cx="2361913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4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4">
            <a:alphaModFix amt="25000"/>
          </a:blip>
          <a:srcRect t="17177"/>
          <a:stretch/>
        </p:blipFill>
        <p:spPr>
          <a:xfrm>
            <a:off x="0" y="0"/>
            <a:ext cx="124441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4"/>
          <p:cNvSpPr/>
          <p:nvPr/>
        </p:nvSpPr>
        <p:spPr>
          <a:xfrm>
            <a:off x="10770625" y="4270076"/>
            <a:ext cx="1759789" cy="508958"/>
          </a:xfrm>
          <a:prstGeom prst="ellipse">
            <a:avLst/>
          </a:prstGeom>
          <a:solidFill>
            <a:srgbClr val="F5F5F5">
              <a:alpha val="8823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9139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g127c8d31cb6_0_254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4">
            <a:alphaModFix amt="25000"/>
          </a:blip>
          <a:srcRect t="17177" r="2028"/>
          <a:stretch/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g127c8d31cb6_0_254" descr="Imagen que contiene botella, firmar, azul, naranja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16846" y="423168"/>
            <a:ext cx="3728084" cy="85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g127c8d31cb6_0_254" descr="Imagen que contiene Logotip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70" y="318144"/>
            <a:ext cx="2361913" cy="91541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g127c8d31cb6_0_254"/>
          <p:cNvSpPr/>
          <p:nvPr/>
        </p:nvSpPr>
        <p:spPr>
          <a:xfrm>
            <a:off x="10885638" y="4305482"/>
            <a:ext cx="1759800" cy="509100"/>
          </a:xfrm>
          <a:prstGeom prst="ellipse">
            <a:avLst/>
          </a:prstGeom>
          <a:solidFill>
            <a:srgbClr val="E7A5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/>
          <p:nvPr/>
        </p:nvSpPr>
        <p:spPr>
          <a:xfrm>
            <a:off x="1441580" y="3388331"/>
            <a:ext cx="9138528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 dirty="0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Creatividad Inclusiva por medio de la Educación Artística</a:t>
            </a:r>
          </a:p>
        </p:txBody>
      </p:sp>
      <p:sp>
        <p:nvSpPr>
          <p:cNvPr id="35" name="Google Shape;35;p1"/>
          <p:cNvSpPr/>
          <p:nvPr/>
        </p:nvSpPr>
        <p:spPr>
          <a:xfrm>
            <a:off x="1554193" y="4212865"/>
            <a:ext cx="8913300" cy="9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s-ES" sz="2800" b="1" dirty="0">
                <a:solidFill>
                  <a:schemeClr val="dk1"/>
                </a:solidFill>
              </a:rPr>
              <a:t>Cómo seleccionar, preparar, ejecutar y evaluar las actividades previstas en el plan de estudios de </a:t>
            </a:r>
            <a:r>
              <a:rPr lang="es-ES" sz="2800" b="1" dirty="0" err="1">
                <a:solidFill>
                  <a:schemeClr val="dk1"/>
                </a:solidFill>
              </a:rPr>
              <a:t>InCrea</a:t>
            </a:r>
            <a:r>
              <a:rPr lang="es-ES" sz="2800" b="1" dirty="0">
                <a:solidFill>
                  <a:schemeClr val="dk1"/>
                </a:solidFill>
              </a:rPr>
              <a:t>+</a:t>
            </a:r>
            <a:endParaRPr sz="28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36" name="Google Shape;36;p1"/>
          <p:cNvSpPr txBox="1"/>
          <p:nvPr/>
        </p:nvSpPr>
        <p:spPr>
          <a:xfrm>
            <a:off x="6279959" y="5937933"/>
            <a:ext cx="5616575" cy="650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project has been funded with the support from the European Union.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material reflects the views only of the author, and the Commission cannot be held responsible for any use which may be made of the information contained therein.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7" name="Google Shape;37;p1" descr="Imagen que contiene firmar, botella, azul, parada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135" y="5548717"/>
            <a:ext cx="4754706" cy="1040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" descr="Imagen que contiene Logotipo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8792" y="1920753"/>
            <a:ext cx="3884103" cy="1505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111eab8aa9a_0_0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5400"/>
              <a:buNone/>
            </a:pPr>
            <a:r>
              <a:rPr lang="es-ES" sz="3100" dirty="0">
                <a:solidFill>
                  <a:srgbClr val="00AEEF"/>
                </a:solidFill>
                <a:latin typeface="Arial"/>
                <a:ea typeface="Arial"/>
                <a:cs typeface="Arial"/>
                <a:sym typeface="Arial"/>
              </a:rPr>
              <a:t>Selección de las Actividades</a:t>
            </a:r>
            <a:endParaRPr sz="3100" dirty="0">
              <a:solidFill>
                <a:srgbClr val="00AEE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g111eab8aa9a_0_0"/>
          <p:cNvSpPr txBox="1"/>
          <p:nvPr/>
        </p:nvSpPr>
        <p:spPr>
          <a:xfrm>
            <a:off x="391400" y="1473700"/>
            <a:ext cx="11553000" cy="4139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dirty="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700" i="0" u="none" strike="noStrike" cap="none" dirty="0">
                <a:solidFill>
                  <a:schemeClr val="dk1"/>
                </a:solidFill>
              </a:rPr>
              <a:t>Se debe seleccionar una serie de actividades en función de:</a:t>
            </a: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-ES" sz="1700" i="0" u="none" strike="noStrike" cap="none" dirty="0">
              <a:solidFill>
                <a:schemeClr val="dk1"/>
              </a:solidFill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s-ES" sz="1700" b="1" i="0" u="none" strike="noStrike" cap="none" dirty="0">
                <a:solidFill>
                  <a:schemeClr val="dk1"/>
                </a:solidFill>
              </a:rPr>
              <a:t>el grupo objetivo </a:t>
            </a: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s-ES" sz="1700" b="1" i="0" u="none" strike="noStrike" cap="none" dirty="0">
                <a:solidFill>
                  <a:schemeClr val="dk1"/>
                </a:solidFill>
              </a:rPr>
              <a:t>los riesgos específicos</a:t>
            </a: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s-ES" sz="1700" b="1" i="0" u="none" strike="noStrike" cap="none" dirty="0">
                <a:solidFill>
                  <a:schemeClr val="dk1"/>
                </a:solidFill>
              </a:rPr>
              <a:t>sus capacidades </a:t>
            </a: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s-ES" sz="1700" b="1" i="0" u="none" strike="noStrike" cap="none" dirty="0">
                <a:solidFill>
                  <a:schemeClr val="dk1"/>
                </a:solidFill>
              </a:rPr>
              <a:t>los recursos de la escuela </a:t>
            </a: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anose="05000000000000000000" pitchFamily="2" charset="2"/>
              <a:buChar char="v"/>
            </a:pPr>
            <a:r>
              <a:rPr lang="es-ES" sz="1700" b="1" i="0" u="none" strike="noStrike" cap="none" dirty="0">
                <a:solidFill>
                  <a:schemeClr val="dk1"/>
                </a:solidFill>
              </a:rPr>
              <a:t>la disponibilidad y las posibilidades de contratar expertos y facilitadores externos. </a:t>
            </a:r>
            <a:endParaRPr lang="en-US" sz="1700" b="1" i="0" u="none" strike="noStrike" cap="none" dirty="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132b01343c_0_0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5400"/>
              <a:buNone/>
            </a:pPr>
            <a:r>
              <a:rPr lang="es-ES" sz="3100" dirty="0">
                <a:solidFill>
                  <a:srgbClr val="00AEEF"/>
                </a:solidFill>
                <a:latin typeface="Arial"/>
                <a:ea typeface="Arial"/>
                <a:cs typeface="Arial"/>
                <a:sym typeface="Arial"/>
              </a:rPr>
              <a:t>Planificación y preparación de la actividad</a:t>
            </a:r>
          </a:p>
        </p:txBody>
      </p:sp>
      <p:sp>
        <p:nvSpPr>
          <p:cNvPr id="52" name="Google Shape;52;g1132b01343c_0_0"/>
          <p:cNvSpPr txBox="1"/>
          <p:nvPr/>
        </p:nvSpPr>
        <p:spPr>
          <a:xfrm>
            <a:off x="302325" y="1371900"/>
            <a:ext cx="11323800" cy="4785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800" i="0" u="none" strike="noStrike" cap="none" dirty="0">
                <a:solidFill>
                  <a:schemeClr val="dk1"/>
                </a:solidFill>
              </a:rPr>
              <a:t>Para preparar y planificar adecuadamente nuestras actividades, debemos asegurarnos de que nos encontramos en un entorno inclusivo. Tenemos que</a:t>
            </a:r>
          </a:p>
          <a:p>
            <a:pPr marL="4572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800"/>
              <a:buFont typeface="Helvetica Neue"/>
              <a:buChar char="❖"/>
            </a:pPr>
            <a:endParaRPr lang="es-ES" sz="1800" i="0" u="none" strike="noStrike" cap="none" dirty="0">
              <a:solidFill>
                <a:schemeClr val="dk1"/>
              </a:solidFill>
            </a:endParaRPr>
          </a:p>
          <a:p>
            <a:pPr marL="4572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800"/>
              <a:buFont typeface="Helvetica Neue"/>
              <a:buChar char="❖"/>
            </a:pPr>
            <a:r>
              <a:rPr lang="es-ES" sz="1800" i="0" u="none" strike="noStrike" cap="none" dirty="0">
                <a:solidFill>
                  <a:schemeClr val="dk1"/>
                </a:solidFill>
              </a:rPr>
              <a:t>Garantizar la inclusión socioeconómica</a:t>
            </a:r>
          </a:p>
          <a:p>
            <a:pPr marL="4572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800"/>
              <a:buFont typeface="Helvetica Neue"/>
              <a:buChar char="❖"/>
            </a:pPr>
            <a:r>
              <a:rPr lang="es-ES" sz="1800" i="0" u="none" strike="noStrike" cap="none" dirty="0">
                <a:solidFill>
                  <a:schemeClr val="dk1"/>
                </a:solidFill>
              </a:rPr>
              <a:t>Apoyar la inclusión cultural.  </a:t>
            </a:r>
          </a:p>
          <a:p>
            <a:pPr marL="4572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800"/>
              <a:buFont typeface="Helvetica Neue"/>
              <a:buChar char="❖"/>
            </a:pPr>
            <a:r>
              <a:rPr lang="es-ES" sz="1800" i="0" u="none" strike="noStrike" cap="none" dirty="0">
                <a:solidFill>
                  <a:schemeClr val="dk1"/>
                </a:solidFill>
              </a:rPr>
              <a:t>Asegurarnos de que no hay barreras físicas.</a:t>
            </a:r>
          </a:p>
          <a:p>
            <a:pPr marL="4572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800"/>
              <a:buFont typeface="Helvetica Neue"/>
              <a:buChar char="❖"/>
            </a:pPr>
            <a:r>
              <a:rPr lang="es-ES" sz="1800" i="0" u="none" strike="noStrike" cap="none" dirty="0">
                <a:solidFill>
                  <a:schemeClr val="dk1"/>
                </a:solidFill>
              </a:rPr>
              <a:t>Garantizar que la actividad se ocupa de los retos cognitivos.</a:t>
            </a:r>
          </a:p>
          <a:p>
            <a:pPr marL="4572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800"/>
              <a:buFont typeface="Helvetica Neue"/>
              <a:buChar char="❖"/>
            </a:pPr>
            <a:r>
              <a:rPr lang="es-ES" sz="1800" i="0" u="none" strike="noStrike" cap="none" dirty="0">
                <a:solidFill>
                  <a:schemeClr val="dk1"/>
                </a:solidFill>
              </a:rPr>
              <a:t>Garantizar el apoyo a los retos de comportamiento.</a:t>
            </a:r>
          </a:p>
          <a:p>
            <a:pPr marL="4572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1800"/>
              <a:buFont typeface="Helvetica Neue"/>
              <a:buChar char="❖"/>
            </a:pPr>
            <a:r>
              <a:rPr lang="es-ES" sz="1800" i="0" u="none" strike="noStrike" cap="none" dirty="0">
                <a:solidFill>
                  <a:schemeClr val="dk1"/>
                </a:solidFill>
              </a:rPr>
              <a:t>Tener en cuenta los posibles retos relacionados con el talento. </a:t>
            </a:r>
            <a:endParaRPr sz="1800" i="0" u="none" strike="noStrike" cap="none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 i="0" u="sng" strike="noStrike" cap="none" dirty="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sng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132b01343c_0_6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5400"/>
              <a:buNone/>
            </a:pPr>
            <a:r>
              <a:rPr lang="es-ES" sz="3100" dirty="0">
                <a:solidFill>
                  <a:srgbClr val="00AEEF"/>
                </a:solidFill>
                <a:latin typeface="Arial"/>
                <a:ea typeface="Arial"/>
                <a:cs typeface="Arial"/>
                <a:sym typeface="Arial"/>
              </a:rPr>
              <a:t>Ejecución de la actividad</a:t>
            </a:r>
          </a:p>
        </p:txBody>
      </p:sp>
      <p:sp>
        <p:nvSpPr>
          <p:cNvPr id="59" name="Google Shape;59;g1132b01343c_0_6"/>
          <p:cNvSpPr txBox="1"/>
          <p:nvPr/>
        </p:nvSpPr>
        <p:spPr>
          <a:xfrm>
            <a:off x="836725" y="1550050"/>
            <a:ext cx="11005800" cy="3236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i="0" u="none" strike="noStrike" cap="none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i="0" u="none" strike="noStrike" cap="none" dirty="0">
                <a:solidFill>
                  <a:srgbClr val="EC7320"/>
                </a:solidFill>
              </a:rPr>
              <a:t>❖</a:t>
            </a:r>
            <a:r>
              <a:rPr lang="es-ES" sz="1900" i="0" u="none" strike="noStrike" cap="none" dirty="0">
                <a:solidFill>
                  <a:schemeClr val="dk1"/>
                </a:solidFill>
              </a:rPr>
              <a:t>Definir y hacer cumplir unas normas mínimas de comportamiento claras.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i="0" u="none" strike="noStrike" cap="none" dirty="0">
                <a:solidFill>
                  <a:srgbClr val="EC7320"/>
                </a:solidFill>
              </a:rPr>
              <a:t>❖ </a:t>
            </a:r>
            <a:r>
              <a:rPr lang="es-ES" sz="1900" i="0" u="none" strike="noStrike" cap="none" dirty="0">
                <a:solidFill>
                  <a:schemeClr val="dk1"/>
                </a:solidFill>
              </a:rPr>
              <a:t>Tratar con sensibilidad a los niños que se portan mal.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2000" i="0" u="none" strike="noStrike" cap="none" dirty="0">
                <a:solidFill>
                  <a:srgbClr val="EC7320"/>
                </a:solidFill>
              </a:rPr>
              <a:t>❖ </a:t>
            </a:r>
            <a:r>
              <a:rPr lang="es-ES" sz="1900" i="0" u="none" strike="noStrike" cap="none" dirty="0">
                <a:solidFill>
                  <a:schemeClr val="dk1"/>
                </a:solidFill>
              </a:rPr>
              <a:t>Crear oportunidades para escuchar a todos los niños, 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2000" i="0" u="none" strike="noStrike" cap="none" dirty="0">
                <a:solidFill>
                  <a:srgbClr val="EC7320"/>
                </a:solidFill>
              </a:rPr>
              <a:t>❖ </a:t>
            </a:r>
            <a:r>
              <a:rPr lang="es-ES" sz="1900" i="0" u="none" strike="noStrike" cap="none" dirty="0">
                <a:solidFill>
                  <a:schemeClr val="dk1"/>
                </a:solidFill>
              </a:rPr>
              <a:t>Ser consciente de las necesidades específicas de cada niño del grupo.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2000" i="0" u="none" strike="noStrike" cap="none" dirty="0">
                <a:solidFill>
                  <a:srgbClr val="EC7320"/>
                </a:solidFill>
              </a:rPr>
              <a:t>❖ </a:t>
            </a:r>
            <a:r>
              <a:rPr lang="es-ES" sz="1900" i="0" u="none" strike="noStrike" cap="none" dirty="0">
                <a:solidFill>
                  <a:schemeClr val="dk1"/>
                </a:solidFill>
              </a:rPr>
              <a:t>Exponer claramente los horarios y la información clave.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2000" i="0" u="none" strike="noStrike" cap="none" dirty="0">
                <a:solidFill>
                  <a:srgbClr val="EC7320"/>
                </a:solidFill>
              </a:rPr>
              <a:t>❖ </a:t>
            </a:r>
            <a:r>
              <a:rPr lang="es-ES" sz="1900" i="0" u="none" strike="noStrike" cap="none" dirty="0">
                <a:solidFill>
                  <a:schemeClr val="dk1"/>
                </a:solidFill>
              </a:rPr>
              <a:t>Utilizar el enfoque UDL.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2000" i="0" u="none" strike="noStrike" cap="none" dirty="0">
                <a:solidFill>
                  <a:srgbClr val="EC7320"/>
                </a:solidFill>
              </a:rPr>
              <a:t>❖ </a:t>
            </a:r>
            <a:r>
              <a:rPr lang="es-ES" sz="1900" i="0" u="none" strike="noStrike" cap="none" dirty="0">
                <a:solidFill>
                  <a:schemeClr val="dk1"/>
                </a:solidFill>
              </a:rPr>
              <a:t>No comparar el progreso de un niño con otro; el progreso personal es clave.</a:t>
            </a:r>
            <a:endParaRPr lang="en-US" sz="1900" i="0" u="none" strike="noStrike" cap="none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lang="en-US" sz="12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11eab8aa9a_0_6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5400"/>
              <a:buNone/>
            </a:pPr>
            <a:r>
              <a:rPr lang="es-ES" sz="3100" dirty="0">
                <a:solidFill>
                  <a:srgbClr val="00AEEF"/>
                </a:solidFill>
                <a:latin typeface="Arial"/>
                <a:ea typeface="Arial"/>
                <a:cs typeface="Arial"/>
                <a:sym typeface="Arial"/>
              </a:rPr>
              <a:t>Ejecución de la actividad</a:t>
            </a:r>
          </a:p>
        </p:txBody>
      </p:sp>
      <p:sp>
        <p:nvSpPr>
          <p:cNvPr id="66" name="Google Shape;66;g111eab8aa9a_0_6"/>
          <p:cNvSpPr txBox="1"/>
          <p:nvPr/>
        </p:nvSpPr>
        <p:spPr>
          <a:xfrm>
            <a:off x="391400" y="1473700"/>
            <a:ext cx="11553000" cy="3762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i="0" u="none" strike="noStrike" cap="none" dirty="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i="0" u="none" strike="noStrike" cap="none" dirty="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 i="0" u="none" strike="noStrike" cap="none" dirty="0">
                <a:solidFill>
                  <a:schemeClr val="dk1"/>
                </a:solidFill>
              </a:rPr>
              <a:t>El profesor puede decidir adoptar uno o varios de los siguientes enfoques: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-ES" sz="1800" i="0" u="none" strike="noStrike" cap="none" dirty="0">
              <a:solidFill>
                <a:schemeClr val="dk1"/>
              </a:solidFill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s-ES" sz="1800" i="0" u="none" strike="noStrike" cap="none" dirty="0">
                <a:solidFill>
                  <a:schemeClr val="dk1"/>
                </a:solidFill>
              </a:rPr>
              <a:t>Utilizar </a:t>
            </a:r>
            <a:r>
              <a:rPr lang="es-ES" sz="1800" b="1" i="0" u="none" strike="noStrike" cap="none" dirty="0">
                <a:solidFill>
                  <a:schemeClr val="dk1"/>
                </a:solidFill>
              </a:rPr>
              <a:t>recursos de la red</a:t>
            </a:r>
            <a:r>
              <a:rPr lang="es-ES" sz="1800" i="0" u="none" strike="noStrike" cap="none" dirty="0">
                <a:solidFill>
                  <a:schemeClr val="dk1"/>
                </a:solidFill>
              </a:rPr>
              <a:t>, es decir, involucrar a expertos</a:t>
            </a: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es-ES" sz="1800" i="0" u="none" strike="noStrike" cap="none" dirty="0">
              <a:solidFill>
                <a:schemeClr val="dk1"/>
              </a:solidFill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s-ES" sz="1800" i="0" u="none" strike="noStrike" cap="none" dirty="0">
                <a:solidFill>
                  <a:schemeClr val="dk1"/>
                </a:solidFill>
              </a:rPr>
              <a:t>Incluir actividades que tengan lugar en </a:t>
            </a:r>
            <a:r>
              <a:rPr lang="es-ES" sz="1800" b="1" i="0" u="none" strike="noStrike" cap="none" dirty="0">
                <a:solidFill>
                  <a:schemeClr val="dk1"/>
                </a:solidFill>
              </a:rPr>
              <a:t>entornos comunitarios</a:t>
            </a: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es-ES" sz="1800" i="0" u="none" strike="noStrike" cap="none" dirty="0">
              <a:solidFill>
                <a:schemeClr val="dk1"/>
              </a:solidFill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s-ES" sz="1800" i="0" u="none" strike="noStrike" cap="none" dirty="0">
                <a:solidFill>
                  <a:schemeClr val="dk1"/>
                </a:solidFill>
              </a:rPr>
              <a:t>Seleccionar actividades de </a:t>
            </a:r>
            <a:r>
              <a:rPr lang="es-ES" sz="1800" b="1" i="0" u="none" strike="noStrike" cap="none" dirty="0">
                <a:solidFill>
                  <a:schemeClr val="dk1"/>
                </a:solidFill>
              </a:rPr>
              <a:t>una</a:t>
            </a:r>
            <a:r>
              <a:rPr lang="es-ES" sz="1800" i="0" u="none" strike="noStrike" cap="none" dirty="0">
                <a:solidFill>
                  <a:schemeClr val="dk1"/>
                </a:solidFill>
              </a:rPr>
              <a:t> </a:t>
            </a:r>
            <a:r>
              <a:rPr lang="es-ES" sz="1800" b="1" i="0" u="none" strike="noStrike" cap="none" dirty="0">
                <a:solidFill>
                  <a:schemeClr val="dk1"/>
                </a:solidFill>
              </a:rPr>
              <a:t>sola sesión</a:t>
            </a: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es-ES" sz="1800" i="0" u="none" strike="noStrike" cap="none" dirty="0">
              <a:solidFill>
                <a:schemeClr val="dk1"/>
              </a:solidFill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s-ES" sz="1800" i="0" u="none" strike="noStrike" cap="none" dirty="0">
                <a:solidFill>
                  <a:schemeClr val="dk1"/>
                </a:solidFill>
              </a:rPr>
              <a:t>Elegir actividades que se desarrollen </a:t>
            </a:r>
            <a:r>
              <a:rPr lang="es-ES" sz="1800" b="1" i="0" u="none" strike="noStrike" cap="none" dirty="0">
                <a:solidFill>
                  <a:schemeClr val="dk1"/>
                </a:solidFill>
              </a:rPr>
              <a:t>a lo largo de varias sesiones</a:t>
            </a: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es-ES" sz="1800" i="0" u="none" strike="noStrike" cap="none" dirty="0">
              <a:solidFill>
                <a:schemeClr val="dk1"/>
              </a:solidFill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s-ES" sz="1800" i="0" u="none" strike="noStrike" cap="none" dirty="0">
                <a:solidFill>
                  <a:schemeClr val="dk1"/>
                </a:solidFill>
              </a:rPr>
              <a:t>Introduciendo </a:t>
            </a:r>
            <a:r>
              <a:rPr lang="es-ES" sz="1800" b="1" i="0" u="none" strike="noStrike" cap="none" dirty="0">
                <a:solidFill>
                  <a:schemeClr val="dk1"/>
                </a:solidFill>
              </a:rPr>
              <a:t>sesiones cruzadas </a:t>
            </a:r>
            <a:r>
              <a:rPr lang="es-ES" sz="1800" i="0" u="none" strike="noStrike" cap="none" dirty="0">
                <a:solidFill>
                  <a:schemeClr val="dk1"/>
                </a:solidFill>
              </a:rPr>
              <a:t>con actividades únicas 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27c8d31cb6_0_145"/>
          <p:cNvSpPr txBox="1"/>
          <p:nvPr/>
        </p:nvSpPr>
        <p:spPr>
          <a:xfrm>
            <a:off x="351638" y="1917487"/>
            <a:ext cx="11450700" cy="3319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i="0" u="none" strike="noStrike" cap="none" dirty="0">
                <a:solidFill>
                  <a:srgbClr val="000000"/>
                </a:solidFill>
              </a:rPr>
              <a:t>La evaluación está diseñada como parte del proceso de implementación del plan de estudios INCREA+.</a:t>
            </a: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es-ES" sz="2800" i="0" u="none" strike="noStrike" cap="none" dirty="0">
              <a:solidFill>
                <a:srgbClr val="000000"/>
              </a:solidFill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i="0" u="none" strike="noStrike" cap="none" dirty="0">
                <a:solidFill>
                  <a:srgbClr val="000000"/>
                </a:solidFill>
              </a:rPr>
              <a:t>Se llevará a cabo en dos etapas:</a:t>
            </a: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i="0" u="none" strike="noStrike" cap="none" dirty="0">
                <a:solidFill>
                  <a:srgbClr val="000000"/>
                </a:solidFill>
              </a:rPr>
              <a:t>Tras la finalización de una actividad, rellenando la plantilla designada</a:t>
            </a: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i="0" u="none" strike="noStrike" cap="none" dirty="0">
                <a:solidFill>
                  <a:srgbClr val="000000"/>
                </a:solidFill>
              </a:rPr>
              <a:t>Tras la finalización de toda la formación, rellenando el formulario del profesor y la evaluación de los alumnos.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g127c8d31cb6_0_145"/>
          <p:cNvSpPr txBox="1"/>
          <p:nvPr/>
        </p:nvSpPr>
        <p:spPr>
          <a:xfrm>
            <a:off x="761999" y="1917487"/>
            <a:ext cx="4219500" cy="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" name="Google Shape;74;g127c8d31cb6_0_145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3100" b="1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Evaluación</a:t>
            </a:r>
            <a:endParaRPr sz="3100" b="1" i="0" u="none" strike="noStrike" cap="none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27c8d31cb6_0_167"/>
          <p:cNvSpPr txBox="1"/>
          <p:nvPr/>
        </p:nvSpPr>
        <p:spPr>
          <a:xfrm>
            <a:off x="761999" y="1917487"/>
            <a:ext cx="10534800" cy="43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dirty="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3600" i="0" u="none" strike="noStrike" cap="none" dirty="0">
                <a:solidFill>
                  <a:schemeClr val="dk1"/>
                </a:solidFill>
              </a:rPr>
              <a:t>La primera herramienta se titula </a:t>
            </a:r>
            <a:r>
              <a:rPr lang="es-ES" sz="3600" b="1" i="0" u="none" strike="noStrike" cap="none" dirty="0">
                <a:solidFill>
                  <a:schemeClr val="dk1"/>
                </a:solidFill>
              </a:rPr>
              <a:t>Evaluación de la actividad.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3600" i="0" u="none" strike="noStrike" cap="none" dirty="0">
                <a:solidFill>
                  <a:schemeClr val="dk1"/>
                </a:solidFill>
              </a:rPr>
              <a:t>Debe ser rellenada por el profesor después de completar una actividad</a:t>
            </a:r>
            <a:endParaRPr sz="3600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81" name="Google Shape;81;g127c8d31cb6_0_167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3100" b="1" i="0" u="none" strike="noStrike" cap="none" dirty="0">
                <a:solidFill>
                  <a:srgbClr val="00B0F0"/>
                </a:solidFill>
              </a:rPr>
              <a:t>Herramientas de evaluación</a:t>
            </a: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3100" b="1" i="0" u="none" strike="noStrike" cap="none" dirty="0">
                <a:solidFill>
                  <a:schemeClr val="accent4"/>
                </a:solidFill>
              </a:rPr>
              <a:t>Evaluación de la actividad</a:t>
            </a:r>
            <a:endParaRPr sz="3100" b="1" i="0" u="none" strike="noStrike" cap="none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27c8d31cb6_0_180"/>
          <p:cNvSpPr txBox="1"/>
          <p:nvPr/>
        </p:nvSpPr>
        <p:spPr>
          <a:xfrm>
            <a:off x="761999" y="1917487"/>
            <a:ext cx="10534800" cy="43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S" sz="3200" i="0" u="none" strike="noStrike" cap="none" dirty="0">
                <a:solidFill>
                  <a:schemeClr val="dk1"/>
                </a:solidFill>
              </a:rPr>
              <a:t>La segunda herramienta se titula </a:t>
            </a:r>
            <a:r>
              <a:rPr lang="es-ES" sz="3200" b="1" i="0" u="none" strike="noStrike" cap="none" dirty="0">
                <a:solidFill>
                  <a:schemeClr val="dk1"/>
                </a:solidFill>
              </a:rPr>
              <a:t>Evaluación de los resultados del aprendizaje.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S" sz="3200" i="0" u="none" strike="noStrike" cap="none" dirty="0">
                <a:solidFill>
                  <a:schemeClr val="dk1"/>
                </a:solidFill>
              </a:rPr>
              <a:t>Debe ser rellenado por el profesor después de completar toda la formación utilizando el plan de estudios INCREA+. </a:t>
            </a:r>
            <a:endParaRPr sz="3200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88" name="Google Shape;88;g127c8d31cb6_0_180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3100" b="1" i="0" u="none" strike="noStrike" cap="none" dirty="0">
                <a:solidFill>
                  <a:srgbClr val="00AEEF"/>
                </a:solidFill>
              </a:rPr>
              <a:t>Herramientas de evaluación</a:t>
            </a: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3100" b="1" i="0" u="none" strike="noStrike" cap="none" dirty="0">
                <a:solidFill>
                  <a:schemeClr val="accent4"/>
                </a:solidFill>
              </a:rPr>
              <a:t>Evaluación de los resultados del aprendizaje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27c8d31cb6_0_193"/>
          <p:cNvSpPr txBox="1"/>
          <p:nvPr/>
        </p:nvSpPr>
        <p:spPr>
          <a:xfrm>
            <a:off x="761999" y="1917487"/>
            <a:ext cx="10534800" cy="43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S" sz="3200" i="0" u="none" strike="noStrike" cap="none" dirty="0">
                <a:solidFill>
                  <a:schemeClr val="dk1"/>
                </a:solidFill>
              </a:rPr>
              <a:t>La última herramienta se titula </a:t>
            </a:r>
            <a:r>
              <a:rPr lang="es-ES" sz="3200" b="1" i="0" u="none" strike="noStrike" cap="none" dirty="0">
                <a:solidFill>
                  <a:schemeClr val="dk1"/>
                </a:solidFill>
              </a:rPr>
              <a:t>Evaluación de la actividad para los estudiantes.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S" sz="3200" i="0" u="none" strike="noStrike" cap="none" dirty="0">
                <a:solidFill>
                  <a:schemeClr val="dk1"/>
                </a:solidFill>
              </a:rPr>
              <a:t>Debe ser rellenada por cada estudiante y presentada de forma anónima después de completar un conjunto de actividades o toda la formación utilizando el plan de estudios INCREA+. </a:t>
            </a:r>
            <a:endParaRPr sz="3200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95" name="Google Shape;95;g127c8d31cb6_0_193"/>
          <p:cNvSpPr txBox="1"/>
          <p:nvPr/>
        </p:nvSpPr>
        <p:spPr>
          <a:xfrm>
            <a:off x="2920011" y="469210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3100" b="1" i="0" u="none" strike="noStrike" cap="none" dirty="0">
                <a:solidFill>
                  <a:srgbClr val="00AEEF"/>
                </a:solidFill>
              </a:rPr>
              <a:t>Herramientas de evaluación</a:t>
            </a: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600" b="1" i="0" u="none" strike="noStrike" cap="none" dirty="0">
                <a:solidFill>
                  <a:schemeClr val="accent4"/>
                </a:solidFill>
              </a:rPr>
              <a:t>Evaluación de la actividad para los estudiantes</a:t>
            </a:r>
            <a:endParaRPr sz="2600" b="1" i="0" u="none" strike="noStrike" cap="none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27c8d31cb6_0_152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s-ES" sz="3100" dirty="0">
                <a:solidFill>
                  <a:srgbClr val="00AEEF"/>
                </a:solidFill>
                <a:latin typeface="Arial"/>
                <a:ea typeface="Arial"/>
                <a:cs typeface="Arial"/>
                <a:sym typeface="Arial"/>
              </a:rPr>
              <a:t>Evaluación</a:t>
            </a:r>
            <a:endParaRPr sz="3100" dirty="0">
              <a:solidFill>
                <a:srgbClr val="00AEE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g127c8d31cb6_0_152"/>
          <p:cNvSpPr/>
          <p:nvPr/>
        </p:nvSpPr>
        <p:spPr>
          <a:xfrm>
            <a:off x="584200" y="2003250"/>
            <a:ext cx="11265000" cy="45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S" sz="3200" dirty="0">
                <a:solidFill>
                  <a:schemeClr val="dk1"/>
                </a:solidFill>
              </a:rPr>
              <a:t>La evaluación es importante, ya que permite al profesor/formador recopilar datos con respecto a</a:t>
            </a:r>
          </a:p>
          <a:p>
            <a:pPr marL="514350" marR="0" lvl="0" indent="-51435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+mj-lt"/>
              <a:buAutoNum type="arabicPeriod"/>
            </a:pPr>
            <a:r>
              <a:rPr lang="es-ES" sz="3200" dirty="0">
                <a:solidFill>
                  <a:schemeClr val="dk1"/>
                </a:solidFill>
              </a:rPr>
              <a:t>La consecución de los objetivos</a:t>
            </a:r>
          </a:p>
          <a:p>
            <a:pPr marL="514350" marR="0" lvl="0" indent="-51435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+mj-lt"/>
              <a:buAutoNum type="arabicPeriod"/>
            </a:pPr>
            <a:r>
              <a:rPr lang="es-ES" sz="3200" dirty="0">
                <a:solidFill>
                  <a:schemeClr val="dk1"/>
                </a:solidFill>
              </a:rPr>
              <a:t>Los resultados del aprendizaje</a:t>
            </a:r>
          </a:p>
          <a:p>
            <a:pPr marL="514350" marR="0" lvl="0" indent="-51435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+mj-lt"/>
              <a:buAutoNum type="arabicPeriod"/>
            </a:pPr>
            <a:r>
              <a:rPr lang="es-ES" sz="3200" dirty="0">
                <a:solidFill>
                  <a:schemeClr val="dk1"/>
                </a:solidFill>
              </a:rPr>
              <a:t>El efecto en los alumnos y su actitud/conocimiento sobre la inclusión</a:t>
            </a:r>
          </a:p>
          <a:p>
            <a:pPr marL="514350" marR="0" lvl="0" indent="-51435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+mj-lt"/>
              <a:buAutoNum type="arabicPeriod"/>
            </a:pPr>
            <a:r>
              <a:rPr lang="es-ES" sz="3200" dirty="0">
                <a:solidFill>
                  <a:schemeClr val="dk1"/>
                </a:solidFill>
              </a:rPr>
              <a:t>Las mejoras necesarias para la futura aplicación</a:t>
            </a:r>
            <a:endParaRPr sz="14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27c8d31cb6_0_228"/>
          <p:cNvSpPr txBox="1"/>
          <p:nvPr/>
        </p:nvSpPr>
        <p:spPr>
          <a:xfrm>
            <a:off x="835200" y="2280051"/>
            <a:ext cx="10521600" cy="10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Helvetica Neue"/>
              <a:buNone/>
            </a:pPr>
            <a:r>
              <a:rPr lang="es-ES" sz="88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¡Gracias por tu atención!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ct val="100000"/>
              <a:buFont typeface="Arial"/>
              <a:buNone/>
            </a:pPr>
            <a:endParaRPr sz="660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7" name="Google Shape;107;g127c8d31cb6_0_2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32675" y="3065125"/>
            <a:ext cx="4316550" cy="265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566</Words>
  <Application>Microsoft Office PowerPoint</Application>
  <PresentationFormat>Panorámica</PresentationFormat>
  <Paragraphs>84</Paragraphs>
  <Slides>11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Wingdings</vt:lpstr>
      <vt:lpstr>Arial</vt:lpstr>
      <vt:lpstr>Times New Roman</vt:lpstr>
      <vt:lpstr>Helvetica Neue</vt:lpstr>
      <vt:lpstr>Calibri</vt:lpstr>
      <vt:lpstr>Diseño personalizado</vt:lpstr>
      <vt:lpstr>2_Diseño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Óscar Muñoz</dc:creator>
  <cp:lastModifiedBy>Aoife Gleeson</cp:lastModifiedBy>
  <cp:revision>1</cp:revision>
  <dcterms:created xsi:type="dcterms:W3CDTF">2021-02-16T14:32:26Z</dcterms:created>
  <dcterms:modified xsi:type="dcterms:W3CDTF">2022-10-12T12:08:00Z</dcterms:modified>
</cp:coreProperties>
</file>